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689" r:id="rId4"/>
  </p:sldMasterIdLst>
  <p:notesMasterIdLst>
    <p:notesMasterId r:id="rId113"/>
  </p:notesMasterIdLst>
  <p:sldIdLst>
    <p:sldId id="257" r:id="rId5"/>
    <p:sldId id="262" r:id="rId6"/>
    <p:sldId id="263" r:id="rId7"/>
    <p:sldId id="264" r:id="rId8"/>
    <p:sldId id="265" r:id="rId9"/>
    <p:sldId id="266" r:id="rId10"/>
    <p:sldId id="258" r:id="rId11"/>
    <p:sldId id="267" r:id="rId12"/>
    <p:sldId id="268" r:id="rId13"/>
    <p:sldId id="259" r:id="rId14"/>
    <p:sldId id="269" r:id="rId15"/>
    <p:sldId id="270" r:id="rId16"/>
    <p:sldId id="271" r:id="rId17"/>
    <p:sldId id="272" r:id="rId18"/>
    <p:sldId id="273" r:id="rId19"/>
    <p:sldId id="274" r:id="rId20"/>
    <p:sldId id="275" r:id="rId21"/>
    <p:sldId id="280" r:id="rId22"/>
    <p:sldId id="281" r:id="rId23"/>
    <p:sldId id="260"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61" r:id="rId38"/>
    <p:sldId id="295" r:id="rId39"/>
    <p:sldId id="296" r:id="rId40"/>
    <p:sldId id="297" r:id="rId41"/>
    <p:sldId id="298" r:id="rId42"/>
    <p:sldId id="299" r:id="rId43"/>
    <p:sldId id="300" r:id="rId44"/>
    <p:sldId id="301" r:id="rId45"/>
    <p:sldId id="302" r:id="rId46"/>
    <p:sldId id="303" r:id="rId47"/>
    <p:sldId id="304" r:id="rId48"/>
    <p:sldId id="276" r:id="rId49"/>
    <p:sldId id="305" r:id="rId50"/>
    <p:sldId id="307" r:id="rId51"/>
    <p:sldId id="308" r:id="rId52"/>
    <p:sldId id="315" r:id="rId53"/>
    <p:sldId id="277"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278" r:id="rId73"/>
    <p:sldId id="334" r:id="rId74"/>
    <p:sldId id="335" r:id="rId75"/>
    <p:sldId id="336" r:id="rId76"/>
    <p:sldId id="337" r:id="rId77"/>
    <p:sldId id="338" r:id="rId78"/>
    <p:sldId id="339" r:id="rId79"/>
    <p:sldId id="340" r:id="rId80"/>
    <p:sldId id="341" r:id="rId81"/>
    <p:sldId id="342" r:id="rId82"/>
    <p:sldId id="343" r:id="rId83"/>
    <p:sldId id="279" r:id="rId84"/>
    <p:sldId id="360" r:id="rId85"/>
    <p:sldId id="361" r:id="rId86"/>
    <p:sldId id="362" r:id="rId87"/>
    <p:sldId id="363" r:id="rId88"/>
    <p:sldId id="364" r:id="rId89"/>
    <p:sldId id="365" r:id="rId90"/>
    <p:sldId id="366" r:id="rId91"/>
    <p:sldId id="367" r:id="rId92"/>
    <p:sldId id="368" r:id="rId93"/>
    <p:sldId id="369" r:id="rId94"/>
    <p:sldId id="370" r:id="rId95"/>
    <p:sldId id="371"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78" y="-7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F219FB-CE3B-4874-8C14-F74C1433BA29}"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C730EF-969E-4E55-B962-A49FF3AC6849}" type="slidenum">
              <a:rPr lang="zh-CN" altLang="en-US" smtClean="0"/>
              <a:t>‹#›</a:t>
            </a:fld>
            <a:endParaRPr lang="zh-CN" altLang="en-US"/>
          </a:p>
        </p:txBody>
      </p:sp>
    </p:spTree>
    <p:extLst>
      <p:ext uri="{BB962C8B-B14F-4D97-AF65-F5344CB8AC3E}">
        <p14:creationId xmlns:p14="http://schemas.microsoft.com/office/powerpoint/2010/main" val="626669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baike.baidu.com/item/%E5%B1%8B%E5%A4%A7%E7%BB%B4/1612852" TargetMode="External"/><Relationship Id="rId3" Type="http://schemas.openxmlformats.org/officeDocument/2006/relationships/hyperlink" Target="https://baike.baidu.com/item/%E8%8E%8E%E5%A3%AB%E6%AF%94%E4%BA%9A/121079" TargetMode="External"/><Relationship Id="rId7" Type="http://schemas.openxmlformats.org/officeDocument/2006/relationships/hyperlink" Target="https://baike.baidu.com/item/%E5%B8%95%E6%8F%90%E4%BA%9A%E4%BA%BA/1332808"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baike.baidu.com/item/%E5%85%8B%E8%8E%89%E5%A5%A5%E4%BD%A9%E7%89%B9%E6%8B%89/11034057" TargetMode="External"/><Relationship Id="rId5" Type="http://schemas.openxmlformats.org/officeDocument/2006/relationships/hyperlink" Target="https://baike.baidu.com/item/%E5%AE%89%E4%B8%9C%E5%B0%BC/9073252" TargetMode="External"/><Relationship Id="rId4" Type="http://schemas.openxmlformats.org/officeDocument/2006/relationships/hyperlink" Target="https://baike.baidu.com/item/%E6%99%AE%E9%B2%81%E5%A1%94%E5%85%8B/4528267"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Antony and Cleopatran.</a:t>
            </a:r>
            <a:r>
              <a:rPr lang="zh-CN" altLang="en-US" smtClean="0"/>
              <a:t>安东尼与克里奥佩特拉</a:t>
            </a:r>
            <a:endParaRPr lang="en-US" altLang="zh-CN" smtClean="0"/>
          </a:p>
          <a:p>
            <a:r>
              <a:rPr lang="en-US" altLang="zh-CN" smtClean="0"/>
              <a:t>Julius Caesar </a:t>
            </a:r>
            <a:r>
              <a:rPr lang="zh-CN" altLang="en-US" smtClean="0"/>
              <a:t>尤利乌斯</a:t>
            </a:r>
            <a:r>
              <a:rPr lang="en-US" altLang="zh-CN" smtClean="0"/>
              <a:t>•</a:t>
            </a:r>
            <a:r>
              <a:rPr lang="zh-CN" altLang="en-US" smtClean="0"/>
              <a:t>凯撒</a:t>
            </a:r>
            <a:endParaRPr lang="en-US" altLang="zh-CN" smtClean="0"/>
          </a:p>
          <a:p>
            <a:r>
              <a:rPr lang="en-US" altLang="zh-CN" smtClean="0"/>
              <a:t>The Tempest </a:t>
            </a:r>
            <a:r>
              <a:rPr lang="zh-CN" altLang="en-US" smtClean="0"/>
              <a:t>暴风雨</a:t>
            </a:r>
            <a:endParaRPr lang="en-US" altLang="zh-CN" smtClean="0"/>
          </a:p>
          <a:p>
            <a:endParaRPr lang="en-US" altLang="zh-CN" smtClean="0"/>
          </a:p>
          <a:p>
            <a:r>
              <a:rPr lang="en-US" altLang="zh-CN" smtClean="0"/>
              <a:t>《</a:t>
            </a:r>
            <a:r>
              <a:rPr lang="zh-CN" altLang="en-US" smtClean="0"/>
              <a:t>安东尼与克莉奥佩特拉</a:t>
            </a:r>
            <a:r>
              <a:rPr lang="en-US" altLang="zh-CN" smtClean="0"/>
              <a:t>》</a:t>
            </a:r>
            <a:r>
              <a:rPr lang="zh-CN" altLang="en-US" smtClean="0"/>
              <a:t>是</a:t>
            </a:r>
            <a:r>
              <a:rPr lang="zh-CN" altLang="en-US" smtClean="0">
                <a:hlinkClick r:id="rId3"/>
              </a:rPr>
              <a:t>莎士比亚</a:t>
            </a:r>
            <a:r>
              <a:rPr lang="zh-CN" altLang="en-US" smtClean="0"/>
              <a:t>于</a:t>
            </a:r>
            <a:r>
              <a:rPr lang="en-US" altLang="zh-CN" smtClean="0"/>
              <a:t>1607</a:t>
            </a:r>
            <a:r>
              <a:rPr lang="zh-CN" altLang="en-US" smtClean="0"/>
              <a:t>年左右编写的罗马悲剧，它是源于古罗马历史学家</a:t>
            </a:r>
            <a:r>
              <a:rPr lang="zh-CN" altLang="en-US" smtClean="0">
                <a:hlinkClick r:id="rId4"/>
              </a:rPr>
              <a:t>普鲁塔克</a:t>
            </a:r>
            <a:r>
              <a:rPr lang="zh-CN" altLang="en-US" smtClean="0"/>
              <a:t>的</a:t>
            </a:r>
            <a:r>
              <a:rPr lang="en-US" altLang="zh-CN" smtClean="0"/>
              <a:t>《</a:t>
            </a:r>
            <a:r>
              <a:rPr lang="zh-CN" altLang="en-US" smtClean="0"/>
              <a:t>希腊罗马名人传</a:t>
            </a:r>
            <a:r>
              <a:rPr lang="en-US" altLang="zh-CN" smtClean="0"/>
              <a:t>》</a:t>
            </a:r>
            <a:r>
              <a:rPr lang="zh-CN" altLang="en-US" smtClean="0"/>
              <a:t>。</a:t>
            </a:r>
          </a:p>
          <a:p>
            <a:r>
              <a:rPr lang="zh-CN" altLang="en-US" smtClean="0"/>
              <a:t>戏剧讲述的是当时罗马的三大首领之一：</a:t>
            </a:r>
            <a:r>
              <a:rPr lang="zh-CN" altLang="en-US" smtClean="0">
                <a:hlinkClick r:id="rId5"/>
              </a:rPr>
              <a:t>安东尼</a:t>
            </a:r>
            <a:r>
              <a:rPr lang="zh-CN" altLang="en-US" smtClean="0"/>
              <a:t>因沉迷于埃及女王</a:t>
            </a:r>
            <a:r>
              <a:rPr lang="zh-CN" altLang="en-US" smtClean="0">
                <a:hlinkClick r:id="rId6"/>
              </a:rPr>
              <a:t>克莉奥佩特拉</a:t>
            </a:r>
            <a:r>
              <a:rPr lang="zh-CN" altLang="en-US" smtClean="0"/>
              <a:t>的美色而无暇于国家大事，终日与她在埃及厮混，天天醉生梦死。后来，罗马受到塞克斯特斯</a:t>
            </a:r>
            <a:r>
              <a:rPr lang="en-US" altLang="zh-CN" smtClean="0"/>
              <a:t>·</a:t>
            </a:r>
            <a:r>
              <a:rPr lang="zh-CN" altLang="en-US" smtClean="0"/>
              <a:t>庞贝的叛乱，海盗的入侵，东方</a:t>
            </a:r>
            <a:r>
              <a:rPr lang="zh-CN" altLang="en-US" smtClean="0">
                <a:hlinkClick r:id="rId7"/>
              </a:rPr>
              <a:t>帕提亚人</a:t>
            </a:r>
            <a:r>
              <a:rPr lang="zh-CN" altLang="en-US" smtClean="0"/>
              <a:t>的人侵以及安东尼妻子因向凯撒挑战失败而死的消息终于让他重新振作起来，毅然回到罗马，为祖国效力。</a:t>
            </a:r>
            <a:r>
              <a:rPr lang="zh-CN" altLang="en-US" smtClean="0">
                <a:hlinkClick r:id="rId5"/>
              </a:rPr>
              <a:t>安东尼</a:t>
            </a:r>
            <a:r>
              <a:rPr lang="zh-CN" altLang="en-US" smtClean="0"/>
              <a:t>遂因形势需要与</a:t>
            </a:r>
            <a:r>
              <a:rPr lang="zh-CN" altLang="en-US" smtClean="0">
                <a:hlinkClick r:id="rId8"/>
              </a:rPr>
              <a:t>屋大维</a:t>
            </a:r>
            <a:r>
              <a:rPr lang="zh-CN" altLang="en-US" smtClean="0"/>
              <a:t>和好，并娶其妹来巩固彼此的政治关系。这也让</a:t>
            </a:r>
            <a:r>
              <a:rPr lang="zh-CN" altLang="en-US" smtClean="0">
                <a:hlinkClick r:id="rId6"/>
              </a:rPr>
              <a:t>克莉奥佩特拉</a:t>
            </a:r>
            <a:r>
              <a:rPr lang="zh-CN" altLang="en-US" smtClean="0"/>
              <a:t>又伤心又愤怒。终于，各种战事和解消停后，</a:t>
            </a:r>
            <a:r>
              <a:rPr lang="zh-CN" altLang="en-US" smtClean="0">
                <a:hlinkClick r:id="rId5"/>
              </a:rPr>
              <a:t>安东尼</a:t>
            </a:r>
            <a:r>
              <a:rPr lang="zh-CN" altLang="en-US" smtClean="0"/>
              <a:t>迫不及待的回到了埃及女王身边。后来庞贝被杀，同僚莱皮德斯被废黜导致了最后</a:t>
            </a:r>
            <a:r>
              <a:rPr lang="zh-CN" altLang="en-US" smtClean="0">
                <a:hlinkClick r:id="rId5"/>
              </a:rPr>
              <a:t>安东尼</a:t>
            </a:r>
            <a:r>
              <a:rPr lang="zh-CN" altLang="en-US" smtClean="0"/>
              <a:t>和</a:t>
            </a:r>
            <a:r>
              <a:rPr lang="zh-CN" altLang="en-US" smtClean="0">
                <a:hlinkClick r:id="rId8"/>
              </a:rPr>
              <a:t>屋大维</a:t>
            </a:r>
            <a:r>
              <a:rPr lang="zh-CN" altLang="en-US" smtClean="0"/>
              <a:t>的两虎对峙。在海上对战中，安东尼不明智地跟随埃及女王逃跑而战败，最终伤心自刎，</a:t>
            </a:r>
            <a:r>
              <a:rPr lang="zh-CN" altLang="en-US" smtClean="0">
                <a:hlinkClick r:id="rId6"/>
              </a:rPr>
              <a:t>克莉奥佩特拉</a:t>
            </a:r>
            <a:r>
              <a:rPr lang="zh-CN" altLang="en-US" smtClean="0"/>
              <a:t>也终于看清</a:t>
            </a:r>
            <a:r>
              <a:rPr lang="zh-CN" altLang="en-US" smtClean="0">
                <a:hlinkClick r:id="rId8"/>
              </a:rPr>
              <a:t>屋大维</a:t>
            </a:r>
            <a:r>
              <a:rPr lang="zh-CN" altLang="en-US" smtClean="0"/>
              <a:t>的真面目，自杀身亡。</a:t>
            </a:r>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defTabSz="457200" eaLnBrk="0" fontAlgn="base" hangingPunct="0">
              <a:spcBef>
                <a:spcPct val="30000"/>
              </a:spcBef>
              <a:spcAft>
                <a:spcPct val="0"/>
              </a:spcAft>
              <a:defRPr sz="1200">
                <a:solidFill>
                  <a:schemeClr val="tx1"/>
                </a:solidFill>
                <a:latin typeface="Calibri" pitchFamily="34" charset="0"/>
              </a:defRPr>
            </a:lvl6pPr>
            <a:lvl7pPr marL="2971800" indent="-228600" defTabSz="457200" eaLnBrk="0" fontAlgn="base" hangingPunct="0">
              <a:spcBef>
                <a:spcPct val="30000"/>
              </a:spcBef>
              <a:spcAft>
                <a:spcPct val="0"/>
              </a:spcAft>
              <a:defRPr sz="1200">
                <a:solidFill>
                  <a:schemeClr val="tx1"/>
                </a:solidFill>
                <a:latin typeface="Calibri" pitchFamily="34" charset="0"/>
              </a:defRPr>
            </a:lvl7pPr>
            <a:lvl8pPr marL="3429000" indent="-228600" defTabSz="457200" eaLnBrk="0" fontAlgn="base" hangingPunct="0">
              <a:spcBef>
                <a:spcPct val="30000"/>
              </a:spcBef>
              <a:spcAft>
                <a:spcPct val="0"/>
              </a:spcAft>
              <a:defRPr sz="1200">
                <a:solidFill>
                  <a:schemeClr val="tx1"/>
                </a:solidFill>
                <a:latin typeface="Calibri" pitchFamily="34" charset="0"/>
              </a:defRPr>
            </a:lvl8pPr>
            <a:lvl9pPr marL="3886200" indent="-228600" defTabSz="4572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7D9EB77-1789-4E90-AF36-05B5082F47DC}" type="slidenum">
              <a:rPr lang="en-US" altLang="zh-CN" smtClean="0">
                <a:cs typeface="Arial" pitchFamily="34" charset="0"/>
              </a:rPr>
              <a:pPr eaLnBrk="1" hangingPunct="1">
                <a:spcBef>
                  <a:spcPct val="0"/>
                </a:spcBef>
              </a:pPr>
              <a:t>2</a:t>
            </a:fld>
            <a:endParaRPr lang="en-US" altLang="zh-CN" smtClean="0">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solidFill>
                  <a:prstClr val="black"/>
                </a:solidFill>
              </a:rPr>
              <a:pPr fontAlgn="base">
                <a:spcBef>
                  <a:spcPct val="0"/>
                </a:spcBef>
                <a:spcAft>
                  <a:spcPct val="0"/>
                </a:spcAft>
              </a:pPr>
              <a:t>83</a:t>
            </a:fld>
            <a:endParaRPr lang="en-US">
              <a:solidFill>
                <a:prstClr val="black"/>
              </a:solidFill>
            </a:endParaRPr>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solidFill>
                  <a:prstClr val="black"/>
                </a:solidFill>
              </a:rPr>
              <a:pPr fontAlgn="base">
                <a:spcBef>
                  <a:spcPct val="0"/>
                </a:spcBef>
                <a:spcAft>
                  <a:spcPct val="0"/>
                </a:spcAft>
              </a:pPr>
              <a:t>85</a:t>
            </a:fld>
            <a:endParaRPr lang="en-US">
              <a:solidFill>
                <a:prstClr val="black"/>
              </a:solidFill>
            </a:endParaRPr>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solidFill>
                  <a:prstClr val="black"/>
                </a:solidFill>
              </a:rPr>
              <a:pPr fontAlgn="base">
                <a:spcBef>
                  <a:spcPct val="0"/>
                </a:spcBef>
                <a:spcAft>
                  <a:spcPct val="0"/>
                </a:spcAft>
              </a:pPr>
              <a:t>86</a:t>
            </a:fld>
            <a:endParaRPr lang="en-US">
              <a:solidFill>
                <a:prstClr val="black"/>
              </a:solidFill>
            </a:endParaRPr>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solidFill>
                  <a:prstClr val="black"/>
                </a:solidFill>
              </a:rPr>
              <a:pPr fontAlgn="base">
                <a:spcBef>
                  <a:spcPct val="0"/>
                </a:spcBef>
                <a:spcAft>
                  <a:spcPct val="0"/>
                </a:spcAft>
              </a:pPr>
              <a:t>87</a:t>
            </a:fld>
            <a:endParaRPr lang="en-US">
              <a:solidFill>
                <a:prstClr val="black"/>
              </a:solidFill>
            </a:endParaRPr>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991193-837F-405F-BEE8-29089E50772C}" type="slidenum">
              <a:rPr lang="en-US">
                <a:solidFill>
                  <a:prstClr val="black"/>
                </a:solidFill>
              </a:rPr>
              <a:pPr fontAlgn="base">
                <a:spcBef>
                  <a:spcPct val="0"/>
                </a:spcBef>
                <a:spcAft>
                  <a:spcPct val="0"/>
                </a:spcAft>
              </a:pPr>
              <a:t>88</a:t>
            </a:fld>
            <a:endParaRPr lang="en-US">
              <a:solidFill>
                <a:prstClr val="black"/>
              </a:solidFill>
            </a:endParaRPr>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3EF15C-E5FE-498F-BBAF-7912119D7C07}" type="slidenum">
              <a:rPr lang="en-US">
                <a:solidFill>
                  <a:prstClr val="black"/>
                </a:solidFill>
              </a:rPr>
              <a:pPr fontAlgn="base">
                <a:spcBef>
                  <a:spcPct val="0"/>
                </a:spcBef>
                <a:spcAft>
                  <a:spcPct val="0"/>
                </a:spcAft>
              </a:pPr>
              <a:t>89</a:t>
            </a:fld>
            <a:endParaRPr lang="en-US">
              <a:solidFill>
                <a:prstClr val="black"/>
              </a:solidFill>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solidFill>
                  <a:prstClr val="black"/>
                </a:solidFill>
              </a:rPr>
              <a:pPr fontAlgn="base">
                <a:spcBef>
                  <a:spcPct val="0"/>
                </a:spcBef>
                <a:spcAft>
                  <a:spcPct val="0"/>
                </a:spcAft>
              </a:pPr>
              <a:t>90</a:t>
            </a:fld>
            <a:endParaRPr lang="en-US">
              <a:solidFill>
                <a:prstClr val="black"/>
              </a:solidFill>
            </a:endParaRPr>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3857415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3857415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solidFill>
                  <a:prstClr val="black"/>
                </a:solidFill>
              </a:rPr>
              <a:pPr fontAlgn="base">
                <a:spcBef>
                  <a:spcPct val="0"/>
                </a:spcBef>
                <a:spcAft>
                  <a:spcPct val="0"/>
                </a:spcAft>
              </a:pPr>
              <a:t>93</a:t>
            </a:fld>
            <a:endParaRPr lang="en-US">
              <a:solidFill>
                <a:prstClr val="black"/>
              </a:solidFill>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ea typeface="ＭＳ Ｐゴシック" pitchFamily="34" charset="-128"/>
              </a:rPr>
              <a:t>Linked lists generally preferred to arrays</a:t>
            </a:r>
          </a:p>
          <a:p>
            <a:pPr lvl="1" eaLnBrk="1" hangingPunct="1">
              <a:spcBef>
                <a:spcPct val="0"/>
              </a:spcBef>
            </a:pPr>
            <a:r>
              <a:rPr lang="en-US" altLang="zh-CN" smtClean="0">
                <a:ea typeface="ＭＳ Ｐゴシック" pitchFamily="34" charset="-128"/>
              </a:rPr>
              <a:t>Dynamic space allocation</a:t>
            </a:r>
          </a:p>
          <a:p>
            <a:pPr lvl="1" eaLnBrk="1" hangingPunct="1">
              <a:spcBef>
                <a:spcPct val="0"/>
              </a:spcBef>
            </a:pPr>
            <a:r>
              <a:rPr lang="en-US" altLang="zh-CN" smtClean="0">
                <a:ea typeface="ＭＳ Ｐゴシック" pitchFamily="34" charset="-128"/>
              </a:rPr>
              <a:t>Insertion of terms into documents easy</a:t>
            </a:r>
          </a:p>
          <a:p>
            <a:pPr lvl="1" eaLnBrk="1" hangingPunct="1">
              <a:spcBef>
                <a:spcPct val="0"/>
              </a:spcBef>
            </a:pPr>
            <a:r>
              <a:rPr lang="en-US" altLang="zh-CN" smtClean="0">
                <a:ea typeface="ＭＳ Ｐゴシック" pitchFamily="34" charset="-128"/>
              </a:rPr>
              <a:t>Space overhead of pointers</a:t>
            </a:r>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defTabSz="457200" eaLnBrk="0" fontAlgn="base" hangingPunct="0">
              <a:spcBef>
                <a:spcPct val="30000"/>
              </a:spcBef>
              <a:spcAft>
                <a:spcPct val="0"/>
              </a:spcAft>
              <a:defRPr sz="1200">
                <a:solidFill>
                  <a:schemeClr val="tx1"/>
                </a:solidFill>
                <a:latin typeface="Calibri" pitchFamily="34" charset="0"/>
              </a:defRPr>
            </a:lvl6pPr>
            <a:lvl7pPr marL="2971800" indent="-228600" defTabSz="457200" eaLnBrk="0" fontAlgn="base" hangingPunct="0">
              <a:spcBef>
                <a:spcPct val="30000"/>
              </a:spcBef>
              <a:spcAft>
                <a:spcPct val="0"/>
              </a:spcAft>
              <a:defRPr sz="1200">
                <a:solidFill>
                  <a:schemeClr val="tx1"/>
                </a:solidFill>
                <a:latin typeface="Calibri" pitchFamily="34" charset="0"/>
              </a:defRPr>
            </a:lvl7pPr>
            <a:lvl8pPr marL="3429000" indent="-228600" defTabSz="457200" eaLnBrk="0" fontAlgn="base" hangingPunct="0">
              <a:spcBef>
                <a:spcPct val="30000"/>
              </a:spcBef>
              <a:spcAft>
                <a:spcPct val="0"/>
              </a:spcAft>
              <a:defRPr sz="1200">
                <a:solidFill>
                  <a:schemeClr val="tx1"/>
                </a:solidFill>
                <a:latin typeface="Calibri" pitchFamily="34" charset="0"/>
              </a:defRPr>
            </a:lvl8pPr>
            <a:lvl9pPr marL="3886200" indent="-228600" defTabSz="4572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D399905-F102-45CA-AC62-066F132D70A6}" type="slidenum">
              <a:rPr lang="en-US" altLang="zh-CN" sz="1100" smtClean="0">
                <a:latin typeface="Lucida Sans" pitchFamily="34" charset="0"/>
                <a:ea typeface="ＭＳ Ｐゴシック" pitchFamily="34" charset="-128"/>
                <a:cs typeface="Arial Unicode MS" pitchFamily="34" charset="-122"/>
              </a:rPr>
              <a:pPr eaLnBrk="1" hangingPunct="1">
                <a:spcBef>
                  <a:spcPct val="0"/>
                </a:spcBef>
              </a:pPr>
              <a:t>4</a:t>
            </a:fld>
            <a:endParaRPr lang="en-US" altLang="zh-CN" sz="1100" smtClean="0">
              <a:latin typeface="Lucida Sans" pitchFamily="34" charset="0"/>
              <a:ea typeface="ＭＳ Ｐゴシック" pitchFamily="34" charset="-128"/>
              <a:cs typeface="Arial Unicode MS"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FD72F5-A40B-4E7E-BE38-13E443326DE6}" type="slidenum">
              <a:rPr lang="en-US">
                <a:solidFill>
                  <a:prstClr val="black"/>
                </a:solidFill>
              </a:rPr>
              <a:pPr fontAlgn="base">
                <a:spcBef>
                  <a:spcPct val="0"/>
                </a:spcBef>
                <a:spcAft>
                  <a:spcPct val="0"/>
                </a:spcAft>
              </a:pPr>
              <a:t>94</a:t>
            </a:fld>
            <a:endParaRPr lang="en-US">
              <a:solidFill>
                <a:prstClr val="black"/>
              </a:solidFill>
            </a:endParaRPr>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83B960-C736-48FB-B1B5-C0804FEA6594}" type="slidenum">
              <a:rPr lang="en-US">
                <a:solidFill>
                  <a:prstClr val="black"/>
                </a:solidFill>
              </a:rPr>
              <a:pPr fontAlgn="base">
                <a:spcBef>
                  <a:spcPct val="0"/>
                </a:spcBef>
                <a:spcAft>
                  <a:spcPct val="0"/>
                </a:spcAft>
              </a:pPr>
              <a:t>95</a:t>
            </a:fld>
            <a:endParaRPr lang="en-US">
              <a:solidFill>
                <a:prstClr val="black"/>
              </a:solidFill>
            </a:endParaRPr>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solidFill>
                  <a:prstClr val="black"/>
                </a:solidFill>
              </a:rPr>
              <a:pPr/>
              <a:t>96</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solidFill>
                  <a:prstClr val="black"/>
                </a:solidFill>
              </a:rPr>
              <a:pPr fontAlgn="base">
                <a:spcBef>
                  <a:spcPct val="0"/>
                </a:spcBef>
                <a:spcAft>
                  <a:spcPct val="0"/>
                </a:spcAft>
              </a:pPr>
              <a:t>102</a:t>
            </a:fld>
            <a:endParaRPr lang="en-US">
              <a:solidFill>
                <a:prstClr val="black"/>
              </a:solidFill>
            </a:endParaRPr>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dirty="0" smtClean="0">
                <a:solidFill>
                  <a:schemeClr val="accent1">
                    <a:satMod val="150000"/>
                  </a:schemeClr>
                </a:solidFill>
              </a:rPr>
              <a:t>Teleports </a:t>
            </a:r>
            <a:r>
              <a:rPr lang="zh-CN" altLang="en-US" dirty="0" smtClean="0"/>
              <a:t>远程传送</a:t>
            </a: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13805" y="4343704"/>
            <a:ext cx="5030391" cy="4113892"/>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751E37-BA15-4492-958A-8A62BD977DBC}" type="slidenum">
              <a:rPr lang="en-US">
                <a:solidFill>
                  <a:prstClr val="black"/>
                </a:solidFill>
              </a:rPr>
              <a:pPr fontAlgn="base">
                <a:spcBef>
                  <a:spcPct val="0"/>
                </a:spcBef>
                <a:spcAft>
                  <a:spcPct val="0"/>
                </a:spcAft>
              </a:pPr>
              <a:t>108</a:t>
            </a:fld>
            <a:endParaRPr lang="en-US">
              <a:solidFill>
                <a:prstClr val="black"/>
              </a:solidFill>
            </a:endParaRPr>
          </a:p>
        </p:txBody>
      </p:sp>
      <p:sp>
        <p:nvSpPr>
          <p:cNvPr id="73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ＭＳ Ｐゴシック" pitchFamily="34" charset="-128"/>
              </a:rPr>
              <a:t>Wild card </a:t>
            </a:r>
            <a:r>
              <a:rPr lang="zh-CN" altLang="en-US" smtClean="0">
                <a:ea typeface="ＭＳ Ｐゴシック" pitchFamily="34" charset="-128"/>
              </a:rPr>
              <a:t>外卡</a:t>
            </a:r>
            <a:r>
              <a:rPr lang="en-US" altLang="zh-CN" smtClean="0">
                <a:ea typeface="ＭＳ Ｐゴシック" pitchFamily="34" charset="-128"/>
              </a:rPr>
              <a:t>; </a:t>
            </a:r>
            <a:r>
              <a:rPr lang="zh-CN" altLang="en-US" smtClean="0">
                <a:ea typeface="ＭＳ Ｐゴシック" pitchFamily="34" charset="-128"/>
              </a:rPr>
              <a:t>通配符</a:t>
            </a:r>
            <a:r>
              <a:rPr lang="en-US" altLang="zh-CN" smtClean="0">
                <a:ea typeface="ＭＳ Ｐゴシック" pitchFamily="34" charset="-128"/>
              </a:rPr>
              <a:t>; </a:t>
            </a:r>
            <a:r>
              <a:rPr lang="zh-CN" altLang="en-US" smtClean="0">
                <a:ea typeface="ＭＳ Ｐゴシック" pitchFamily="34" charset="-128"/>
              </a:rPr>
              <a:t>未知数</a:t>
            </a:r>
          </a:p>
        </p:txBody>
      </p:sp>
      <p:sp>
        <p:nvSpPr>
          <p:cNvPr id="74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Lucida Sans" pitchFamily="34" charset="0"/>
                <a:ea typeface="Arial Unicode MS" pitchFamily="34" charset="-122"/>
                <a:cs typeface="Arial Unicode MS" pitchFamily="34" charset="-122"/>
              </a:defRPr>
            </a:lvl1pPr>
            <a:lvl2pPr marL="702756" indent="-270291">
              <a:defRPr sz="2300">
                <a:solidFill>
                  <a:schemeClr val="tx1"/>
                </a:solidFill>
                <a:latin typeface="Lucida Sans" pitchFamily="34" charset="0"/>
                <a:ea typeface="Arial Unicode MS" pitchFamily="34" charset="-122"/>
                <a:cs typeface="Arial Unicode MS" pitchFamily="34" charset="-122"/>
              </a:defRPr>
            </a:lvl2pPr>
            <a:lvl3pPr marL="1081164" indent="-216233">
              <a:defRPr sz="2300">
                <a:solidFill>
                  <a:schemeClr val="tx1"/>
                </a:solidFill>
                <a:latin typeface="Lucida Sans" pitchFamily="34" charset="0"/>
                <a:ea typeface="Arial Unicode MS" pitchFamily="34" charset="-122"/>
                <a:cs typeface="Arial Unicode MS" pitchFamily="34" charset="-122"/>
              </a:defRPr>
            </a:lvl3pPr>
            <a:lvl4pPr marL="1513629" indent="-216233">
              <a:defRPr sz="2300">
                <a:solidFill>
                  <a:schemeClr val="tx1"/>
                </a:solidFill>
                <a:latin typeface="Lucida Sans" pitchFamily="34" charset="0"/>
                <a:ea typeface="Arial Unicode MS" pitchFamily="34" charset="-122"/>
                <a:cs typeface="Arial Unicode MS" pitchFamily="34" charset="-122"/>
              </a:defRPr>
            </a:lvl4pPr>
            <a:lvl5pPr marL="1946095" indent="-216233">
              <a:defRPr sz="2300">
                <a:solidFill>
                  <a:schemeClr val="tx1"/>
                </a:solidFill>
                <a:latin typeface="Lucida Sans" pitchFamily="34" charset="0"/>
                <a:ea typeface="Arial Unicode MS" pitchFamily="34" charset="-122"/>
                <a:cs typeface="Arial Unicode MS" pitchFamily="34" charset="-122"/>
              </a:defRPr>
            </a:lvl5pPr>
            <a:lvl6pPr marL="2378560" indent="-216233" eaLnBrk="0" fontAlgn="base" hangingPunct="0">
              <a:spcBef>
                <a:spcPct val="0"/>
              </a:spcBef>
              <a:spcAft>
                <a:spcPct val="0"/>
              </a:spcAft>
              <a:defRPr sz="2300">
                <a:solidFill>
                  <a:schemeClr val="tx1"/>
                </a:solidFill>
                <a:latin typeface="Lucida Sans" pitchFamily="34" charset="0"/>
                <a:ea typeface="Arial Unicode MS" pitchFamily="34" charset="-122"/>
                <a:cs typeface="Arial Unicode MS" pitchFamily="34" charset="-122"/>
              </a:defRPr>
            </a:lvl6pPr>
            <a:lvl7pPr marL="2811026" indent="-216233" eaLnBrk="0" fontAlgn="base" hangingPunct="0">
              <a:spcBef>
                <a:spcPct val="0"/>
              </a:spcBef>
              <a:spcAft>
                <a:spcPct val="0"/>
              </a:spcAft>
              <a:defRPr sz="2300">
                <a:solidFill>
                  <a:schemeClr val="tx1"/>
                </a:solidFill>
                <a:latin typeface="Lucida Sans" pitchFamily="34" charset="0"/>
                <a:ea typeface="Arial Unicode MS" pitchFamily="34" charset="-122"/>
                <a:cs typeface="Arial Unicode MS" pitchFamily="34" charset="-122"/>
              </a:defRPr>
            </a:lvl7pPr>
            <a:lvl8pPr marL="3243491" indent="-216233" eaLnBrk="0" fontAlgn="base" hangingPunct="0">
              <a:spcBef>
                <a:spcPct val="0"/>
              </a:spcBef>
              <a:spcAft>
                <a:spcPct val="0"/>
              </a:spcAft>
              <a:defRPr sz="2300">
                <a:solidFill>
                  <a:schemeClr val="tx1"/>
                </a:solidFill>
                <a:latin typeface="Lucida Sans" pitchFamily="34" charset="0"/>
                <a:ea typeface="Arial Unicode MS" pitchFamily="34" charset="-122"/>
                <a:cs typeface="Arial Unicode MS" pitchFamily="34" charset="-122"/>
              </a:defRPr>
            </a:lvl8pPr>
            <a:lvl9pPr marL="3675957" indent="-216233" eaLnBrk="0" fontAlgn="base" hangingPunct="0">
              <a:spcBef>
                <a:spcPct val="0"/>
              </a:spcBef>
              <a:spcAft>
                <a:spcPct val="0"/>
              </a:spcAft>
              <a:defRPr sz="2300">
                <a:solidFill>
                  <a:schemeClr val="tx1"/>
                </a:solidFill>
                <a:latin typeface="Lucida Sans" pitchFamily="34" charset="0"/>
                <a:ea typeface="Arial Unicode MS" pitchFamily="34" charset="-122"/>
                <a:cs typeface="Arial Unicode MS" pitchFamily="34" charset="-122"/>
              </a:defRPr>
            </a:lvl9pPr>
          </a:lstStyle>
          <a:p>
            <a:fld id="{9D101163-3250-4BCA-88E4-47515F64F0A3}" type="slidenum">
              <a:rPr lang="en-US" altLang="en-US" sz="1100">
                <a:solidFill>
                  <a:prstClr val="black"/>
                </a:solidFill>
              </a:rPr>
              <a:pPr/>
              <a:t>8</a:t>
            </a:fld>
            <a:endParaRPr lang="en-US" altLang="en-US" sz="110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ＭＳ Ｐゴシック" pitchFamily="34" charset="-128"/>
              </a:rPr>
              <a:t>Permuterm (</a:t>
            </a:r>
            <a:r>
              <a:rPr lang="en-US" altLang="zh-CN" smtClean="0">
                <a:ea typeface="ＭＳ Ｐゴシック" pitchFamily="34" charset="-128"/>
              </a:rPr>
              <a:t>Permuted term) </a:t>
            </a:r>
            <a:r>
              <a:rPr lang="zh-CN" altLang="en-US" smtClean="0">
                <a:ea typeface="ＭＳ Ｐゴシック" pitchFamily="34" charset="-128"/>
              </a:rPr>
              <a:t>轮排</a:t>
            </a:r>
          </a:p>
        </p:txBody>
      </p:sp>
      <p:sp>
        <p:nvSpPr>
          <p:cNvPr id="76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Lucida Sans" pitchFamily="34" charset="0"/>
                <a:ea typeface="Arial Unicode MS" pitchFamily="34" charset="-122"/>
                <a:cs typeface="Arial Unicode MS" pitchFamily="34" charset="-122"/>
              </a:defRPr>
            </a:lvl1pPr>
            <a:lvl2pPr marL="702756" indent="-270291">
              <a:defRPr sz="2300">
                <a:solidFill>
                  <a:schemeClr val="tx1"/>
                </a:solidFill>
                <a:latin typeface="Lucida Sans" pitchFamily="34" charset="0"/>
                <a:ea typeface="Arial Unicode MS" pitchFamily="34" charset="-122"/>
                <a:cs typeface="Arial Unicode MS" pitchFamily="34" charset="-122"/>
              </a:defRPr>
            </a:lvl2pPr>
            <a:lvl3pPr marL="1081164" indent="-216233">
              <a:defRPr sz="2300">
                <a:solidFill>
                  <a:schemeClr val="tx1"/>
                </a:solidFill>
                <a:latin typeface="Lucida Sans" pitchFamily="34" charset="0"/>
                <a:ea typeface="Arial Unicode MS" pitchFamily="34" charset="-122"/>
                <a:cs typeface="Arial Unicode MS" pitchFamily="34" charset="-122"/>
              </a:defRPr>
            </a:lvl3pPr>
            <a:lvl4pPr marL="1513629" indent="-216233">
              <a:defRPr sz="2300">
                <a:solidFill>
                  <a:schemeClr val="tx1"/>
                </a:solidFill>
                <a:latin typeface="Lucida Sans" pitchFamily="34" charset="0"/>
                <a:ea typeface="Arial Unicode MS" pitchFamily="34" charset="-122"/>
                <a:cs typeface="Arial Unicode MS" pitchFamily="34" charset="-122"/>
              </a:defRPr>
            </a:lvl4pPr>
            <a:lvl5pPr marL="1946095" indent="-216233">
              <a:defRPr sz="2300">
                <a:solidFill>
                  <a:schemeClr val="tx1"/>
                </a:solidFill>
                <a:latin typeface="Lucida Sans" pitchFamily="34" charset="0"/>
                <a:ea typeface="Arial Unicode MS" pitchFamily="34" charset="-122"/>
                <a:cs typeface="Arial Unicode MS" pitchFamily="34" charset="-122"/>
              </a:defRPr>
            </a:lvl5pPr>
            <a:lvl6pPr marL="2378560" indent="-216233" eaLnBrk="0" fontAlgn="base" hangingPunct="0">
              <a:spcBef>
                <a:spcPct val="0"/>
              </a:spcBef>
              <a:spcAft>
                <a:spcPct val="0"/>
              </a:spcAft>
              <a:defRPr sz="2300">
                <a:solidFill>
                  <a:schemeClr val="tx1"/>
                </a:solidFill>
                <a:latin typeface="Lucida Sans" pitchFamily="34" charset="0"/>
                <a:ea typeface="Arial Unicode MS" pitchFamily="34" charset="-122"/>
                <a:cs typeface="Arial Unicode MS" pitchFamily="34" charset="-122"/>
              </a:defRPr>
            </a:lvl6pPr>
            <a:lvl7pPr marL="2811026" indent="-216233" eaLnBrk="0" fontAlgn="base" hangingPunct="0">
              <a:spcBef>
                <a:spcPct val="0"/>
              </a:spcBef>
              <a:spcAft>
                <a:spcPct val="0"/>
              </a:spcAft>
              <a:defRPr sz="2300">
                <a:solidFill>
                  <a:schemeClr val="tx1"/>
                </a:solidFill>
                <a:latin typeface="Lucida Sans" pitchFamily="34" charset="0"/>
                <a:ea typeface="Arial Unicode MS" pitchFamily="34" charset="-122"/>
                <a:cs typeface="Arial Unicode MS" pitchFamily="34" charset="-122"/>
              </a:defRPr>
            </a:lvl7pPr>
            <a:lvl8pPr marL="3243491" indent="-216233" eaLnBrk="0" fontAlgn="base" hangingPunct="0">
              <a:spcBef>
                <a:spcPct val="0"/>
              </a:spcBef>
              <a:spcAft>
                <a:spcPct val="0"/>
              </a:spcAft>
              <a:defRPr sz="2300">
                <a:solidFill>
                  <a:schemeClr val="tx1"/>
                </a:solidFill>
                <a:latin typeface="Lucida Sans" pitchFamily="34" charset="0"/>
                <a:ea typeface="Arial Unicode MS" pitchFamily="34" charset="-122"/>
                <a:cs typeface="Arial Unicode MS" pitchFamily="34" charset="-122"/>
              </a:defRPr>
            </a:lvl8pPr>
            <a:lvl9pPr marL="3675957" indent="-216233" eaLnBrk="0" fontAlgn="base" hangingPunct="0">
              <a:spcBef>
                <a:spcPct val="0"/>
              </a:spcBef>
              <a:spcAft>
                <a:spcPct val="0"/>
              </a:spcAft>
              <a:defRPr sz="2300">
                <a:solidFill>
                  <a:schemeClr val="tx1"/>
                </a:solidFill>
                <a:latin typeface="Lucida Sans" pitchFamily="34" charset="0"/>
                <a:ea typeface="Arial Unicode MS" pitchFamily="34" charset="-122"/>
                <a:cs typeface="Arial Unicode MS" pitchFamily="34" charset="-122"/>
              </a:defRPr>
            </a:lvl9pPr>
          </a:lstStyle>
          <a:p>
            <a:fld id="{71AAE7C8-8DB2-4E5F-BE0A-170B4D54B2BB}" type="slidenum">
              <a:rPr lang="en-US" altLang="en-US" sz="1100">
                <a:solidFill>
                  <a:prstClr val="black"/>
                </a:solidFill>
              </a:rPr>
              <a:pPr/>
              <a:t>9</a:t>
            </a:fld>
            <a:endParaRPr lang="en-US" altLang="en-US" sz="110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ＭＳ Ｐゴシック" pitchFamily="34" charset="-128"/>
              </a:rPr>
              <a:t>instantiation</a:t>
            </a:r>
            <a:r>
              <a:rPr lang="zh-CN" altLang="en-US" smtClean="0">
                <a:ea typeface="ＭＳ Ｐゴシック" pitchFamily="34" charset="-128"/>
              </a:rPr>
              <a:t>英 </a:t>
            </a:r>
            <a:r>
              <a:rPr lang="en-US" altLang="zh-CN" smtClean="0">
                <a:ea typeface="ＭＳ Ｐゴシック" pitchFamily="34" charset="-128"/>
              </a:rPr>
              <a:t>[ɪnstænʃɪ'eɪʃən]  </a:t>
            </a:r>
            <a:r>
              <a:rPr lang="zh-CN" altLang="en-US" smtClean="0">
                <a:ea typeface="ＭＳ Ｐゴシック" pitchFamily="34" charset="-128"/>
              </a:rPr>
              <a:t>美 </a:t>
            </a:r>
            <a:r>
              <a:rPr lang="en-US" altLang="zh-CN" smtClean="0">
                <a:ea typeface="ＭＳ Ｐゴシック" pitchFamily="34" charset="-128"/>
              </a:rPr>
              <a:t>[ɪnstænʃɪ'eɪʃən]  n.</a:t>
            </a:r>
            <a:r>
              <a:rPr lang="zh-CN" altLang="en-US" smtClean="0">
                <a:ea typeface="ＭＳ Ｐゴシック" pitchFamily="34" charset="-128"/>
              </a:rPr>
              <a:t>实例化，例示</a:t>
            </a:r>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100">
                <a:solidFill>
                  <a:schemeClr val="tx1"/>
                </a:solidFill>
                <a:latin typeface="Arial" charset="0"/>
                <a:ea typeface="ＭＳ Ｐゴシック" pitchFamily="34" charset="-128"/>
              </a:defRPr>
            </a:lvl1pPr>
            <a:lvl2pPr marL="702756" indent="-270291" eaLnBrk="0" hangingPunct="0">
              <a:spcBef>
                <a:spcPct val="30000"/>
              </a:spcBef>
              <a:defRPr kumimoji="1" sz="1100">
                <a:solidFill>
                  <a:schemeClr val="tx1"/>
                </a:solidFill>
                <a:latin typeface="Arial" charset="0"/>
                <a:ea typeface="ＭＳ Ｐゴシック" pitchFamily="34" charset="-128"/>
              </a:defRPr>
            </a:lvl2pPr>
            <a:lvl3pPr marL="1081164" indent="-216233" eaLnBrk="0" hangingPunct="0">
              <a:spcBef>
                <a:spcPct val="30000"/>
              </a:spcBef>
              <a:defRPr kumimoji="1" sz="1100">
                <a:solidFill>
                  <a:schemeClr val="tx1"/>
                </a:solidFill>
                <a:latin typeface="Arial" charset="0"/>
                <a:ea typeface="ＭＳ Ｐゴシック" pitchFamily="34" charset="-128"/>
              </a:defRPr>
            </a:lvl3pPr>
            <a:lvl4pPr marL="1513629" indent="-216233" eaLnBrk="0" hangingPunct="0">
              <a:spcBef>
                <a:spcPct val="30000"/>
              </a:spcBef>
              <a:defRPr kumimoji="1" sz="1100">
                <a:solidFill>
                  <a:schemeClr val="tx1"/>
                </a:solidFill>
                <a:latin typeface="Arial" charset="0"/>
                <a:ea typeface="ＭＳ Ｐゴシック" pitchFamily="34" charset="-128"/>
              </a:defRPr>
            </a:lvl4pPr>
            <a:lvl5pPr marL="1946095" indent="-216233" eaLnBrk="0" hangingPunct="0">
              <a:spcBef>
                <a:spcPct val="30000"/>
              </a:spcBef>
              <a:defRPr kumimoji="1" sz="1100">
                <a:solidFill>
                  <a:schemeClr val="tx1"/>
                </a:solidFill>
                <a:latin typeface="Arial" charset="0"/>
                <a:ea typeface="ＭＳ Ｐゴシック" pitchFamily="34" charset="-128"/>
              </a:defRPr>
            </a:lvl5pPr>
            <a:lvl6pPr marL="2378560" indent="-216233" eaLnBrk="0" fontAlgn="base" hangingPunct="0">
              <a:spcBef>
                <a:spcPct val="30000"/>
              </a:spcBef>
              <a:spcAft>
                <a:spcPct val="0"/>
              </a:spcAft>
              <a:defRPr kumimoji="1" sz="1100">
                <a:solidFill>
                  <a:schemeClr val="tx1"/>
                </a:solidFill>
                <a:latin typeface="Arial" charset="0"/>
                <a:ea typeface="ＭＳ Ｐゴシック" pitchFamily="34" charset="-128"/>
              </a:defRPr>
            </a:lvl6pPr>
            <a:lvl7pPr marL="2811026" indent="-216233" eaLnBrk="0" fontAlgn="base" hangingPunct="0">
              <a:spcBef>
                <a:spcPct val="30000"/>
              </a:spcBef>
              <a:spcAft>
                <a:spcPct val="0"/>
              </a:spcAft>
              <a:defRPr kumimoji="1" sz="1100">
                <a:solidFill>
                  <a:schemeClr val="tx1"/>
                </a:solidFill>
                <a:latin typeface="Arial" charset="0"/>
                <a:ea typeface="ＭＳ Ｐゴシック" pitchFamily="34" charset="-128"/>
              </a:defRPr>
            </a:lvl7pPr>
            <a:lvl8pPr marL="3243491" indent="-216233" eaLnBrk="0" fontAlgn="base" hangingPunct="0">
              <a:spcBef>
                <a:spcPct val="30000"/>
              </a:spcBef>
              <a:spcAft>
                <a:spcPct val="0"/>
              </a:spcAft>
              <a:defRPr kumimoji="1" sz="1100">
                <a:solidFill>
                  <a:schemeClr val="tx1"/>
                </a:solidFill>
                <a:latin typeface="Arial" charset="0"/>
                <a:ea typeface="ＭＳ Ｐゴシック" pitchFamily="34" charset="-128"/>
              </a:defRPr>
            </a:lvl8pPr>
            <a:lvl9pPr marL="3675957" indent="-216233" eaLnBrk="0" fontAlgn="base" hangingPunct="0">
              <a:spcBef>
                <a:spcPct val="30000"/>
              </a:spcBef>
              <a:spcAft>
                <a:spcPct val="0"/>
              </a:spcAft>
              <a:defRPr kumimoji="1" sz="1100">
                <a:solidFill>
                  <a:schemeClr val="tx1"/>
                </a:solidFill>
                <a:latin typeface="Arial" charset="0"/>
                <a:ea typeface="ＭＳ Ｐゴシック" pitchFamily="34" charset="-128"/>
              </a:defRPr>
            </a:lvl9pPr>
          </a:lstStyle>
          <a:p>
            <a:pPr eaLnBrk="1" hangingPunct="1">
              <a:spcBef>
                <a:spcPct val="0"/>
              </a:spcBef>
            </a:pPr>
            <a:fld id="{A3A08DAF-A689-4D33-8D0F-8F7911FD0D5E}" type="slidenum">
              <a:rPr kumimoji="0" lang="en-US" altLang="zh-CN" smtClean="0">
                <a:latin typeface="Lucida Sans" pitchFamily="34" charset="0"/>
                <a:ea typeface="Arial Unicode MS" pitchFamily="34" charset="-122"/>
              </a:rPr>
              <a:pPr eaLnBrk="1" hangingPunct="1">
                <a:spcBef>
                  <a:spcPct val="0"/>
                </a:spcBef>
              </a:pPr>
              <a:t>18</a:t>
            </a:fld>
            <a:endParaRPr kumimoji="0" lang="en-US" altLang="zh-CN" smtClean="0">
              <a:latin typeface="Lucida Sans" pitchFamily="34" charset="0"/>
              <a:ea typeface="Arial Unicode MS"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a:r>
            <a:br>
              <a:rPr lang="en-US" altLang="zh-CN" smtClean="0"/>
            </a:br>
            <a:endParaRPr lang="zh-CN" altLang="en-US" smtClean="0"/>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Lucida Sans" pitchFamily="34" charset="0"/>
                <a:ea typeface="ＭＳ Ｐゴシック" pitchFamily="34" charset="-128"/>
              </a:defRPr>
            </a:lvl1pPr>
            <a:lvl2pPr marL="702756" indent="-270291">
              <a:defRPr sz="2300">
                <a:solidFill>
                  <a:schemeClr val="tx1"/>
                </a:solidFill>
                <a:latin typeface="Lucida Sans" pitchFamily="34" charset="0"/>
                <a:ea typeface="ＭＳ Ｐゴシック" pitchFamily="34" charset="-128"/>
              </a:defRPr>
            </a:lvl2pPr>
            <a:lvl3pPr marL="1081164" indent="-216233">
              <a:defRPr sz="2300">
                <a:solidFill>
                  <a:schemeClr val="tx1"/>
                </a:solidFill>
                <a:latin typeface="Lucida Sans" pitchFamily="34" charset="0"/>
                <a:ea typeface="ＭＳ Ｐゴシック" pitchFamily="34" charset="-128"/>
              </a:defRPr>
            </a:lvl3pPr>
            <a:lvl4pPr marL="1513629" indent="-216233">
              <a:defRPr sz="2300">
                <a:solidFill>
                  <a:schemeClr val="tx1"/>
                </a:solidFill>
                <a:latin typeface="Lucida Sans" pitchFamily="34" charset="0"/>
                <a:ea typeface="ＭＳ Ｐゴシック" pitchFamily="34" charset="-128"/>
              </a:defRPr>
            </a:lvl4pPr>
            <a:lvl5pPr marL="1946095" indent="-216233">
              <a:defRPr sz="2300">
                <a:solidFill>
                  <a:schemeClr val="tx1"/>
                </a:solidFill>
                <a:latin typeface="Lucida Sans" pitchFamily="34" charset="0"/>
                <a:ea typeface="ＭＳ Ｐゴシック" pitchFamily="34" charset="-128"/>
              </a:defRPr>
            </a:lvl5pPr>
            <a:lvl6pPr marL="2378560" indent="-216233" eaLnBrk="0" fontAlgn="base" hangingPunct="0">
              <a:spcBef>
                <a:spcPct val="0"/>
              </a:spcBef>
              <a:spcAft>
                <a:spcPct val="0"/>
              </a:spcAft>
              <a:defRPr sz="2300">
                <a:solidFill>
                  <a:schemeClr val="tx1"/>
                </a:solidFill>
                <a:latin typeface="Lucida Sans" pitchFamily="34" charset="0"/>
                <a:ea typeface="ＭＳ Ｐゴシック" pitchFamily="34" charset="-128"/>
              </a:defRPr>
            </a:lvl6pPr>
            <a:lvl7pPr marL="2811026" indent="-216233" eaLnBrk="0" fontAlgn="base" hangingPunct="0">
              <a:spcBef>
                <a:spcPct val="0"/>
              </a:spcBef>
              <a:spcAft>
                <a:spcPct val="0"/>
              </a:spcAft>
              <a:defRPr sz="2300">
                <a:solidFill>
                  <a:schemeClr val="tx1"/>
                </a:solidFill>
                <a:latin typeface="Lucida Sans" pitchFamily="34" charset="0"/>
                <a:ea typeface="ＭＳ Ｐゴシック" pitchFamily="34" charset="-128"/>
              </a:defRPr>
            </a:lvl7pPr>
            <a:lvl8pPr marL="3243491" indent="-216233" eaLnBrk="0" fontAlgn="base" hangingPunct="0">
              <a:spcBef>
                <a:spcPct val="0"/>
              </a:spcBef>
              <a:spcAft>
                <a:spcPct val="0"/>
              </a:spcAft>
              <a:defRPr sz="2300">
                <a:solidFill>
                  <a:schemeClr val="tx1"/>
                </a:solidFill>
                <a:latin typeface="Lucida Sans" pitchFamily="34" charset="0"/>
                <a:ea typeface="ＭＳ Ｐゴシック" pitchFamily="34" charset="-128"/>
              </a:defRPr>
            </a:lvl8pPr>
            <a:lvl9pPr marL="3675957" indent="-216233" eaLnBrk="0" fontAlgn="base" hangingPunct="0">
              <a:spcBef>
                <a:spcPct val="0"/>
              </a:spcBef>
              <a:spcAft>
                <a:spcPct val="0"/>
              </a:spcAft>
              <a:defRPr sz="2300">
                <a:solidFill>
                  <a:schemeClr val="tx1"/>
                </a:solidFill>
                <a:latin typeface="Lucida Sans" pitchFamily="34" charset="0"/>
                <a:ea typeface="ＭＳ Ｐゴシック" pitchFamily="34" charset="-128"/>
              </a:defRPr>
            </a:lvl9pPr>
          </a:lstStyle>
          <a:p>
            <a:fld id="{C5BC7762-F153-4090-8284-BBBF707D8235}" type="slidenum">
              <a:rPr lang="en-US" altLang="en-US" sz="1100"/>
              <a:pPr/>
              <a:t>40</a:t>
            </a:fld>
            <a:endParaRPr lang="en-US" altLang="en-US"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100">
                <a:solidFill>
                  <a:schemeClr val="tx1"/>
                </a:solidFill>
                <a:latin typeface="Arial" charset="0"/>
                <a:ea typeface="ＭＳ Ｐゴシック" pitchFamily="34" charset="-128"/>
              </a:defRPr>
            </a:lvl1pPr>
            <a:lvl2pPr marL="702756" indent="-270291">
              <a:spcBef>
                <a:spcPct val="30000"/>
              </a:spcBef>
              <a:defRPr kumimoji="1" sz="1100">
                <a:solidFill>
                  <a:schemeClr val="tx1"/>
                </a:solidFill>
                <a:latin typeface="Arial" charset="0"/>
                <a:ea typeface="ＭＳ Ｐゴシック" pitchFamily="34" charset="-128"/>
              </a:defRPr>
            </a:lvl2pPr>
            <a:lvl3pPr marL="1081164" indent="-216233">
              <a:spcBef>
                <a:spcPct val="30000"/>
              </a:spcBef>
              <a:defRPr kumimoji="1" sz="1100">
                <a:solidFill>
                  <a:schemeClr val="tx1"/>
                </a:solidFill>
                <a:latin typeface="Arial" charset="0"/>
                <a:ea typeface="ＭＳ Ｐゴシック" pitchFamily="34" charset="-128"/>
              </a:defRPr>
            </a:lvl3pPr>
            <a:lvl4pPr marL="1513629" indent="-216233">
              <a:spcBef>
                <a:spcPct val="30000"/>
              </a:spcBef>
              <a:defRPr kumimoji="1" sz="1100">
                <a:solidFill>
                  <a:schemeClr val="tx1"/>
                </a:solidFill>
                <a:latin typeface="Arial" charset="0"/>
                <a:ea typeface="ＭＳ Ｐゴシック" pitchFamily="34" charset="-128"/>
              </a:defRPr>
            </a:lvl4pPr>
            <a:lvl5pPr marL="1946095" indent="-216233">
              <a:spcBef>
                <a:spcPct val="30000"/>
              </a:spcBef>
              <a:defRPr kumimoji="1" sz="1100">
                <a:solidFill>
                  <a:schemeClr val="tx1"/>
                </a:solidFill>
                <a:latin typeface="Arial" charset="0"/>
                <a:ea typeface="ＭＳ Ｐゴシック" pitchFamily="34" charset="-128"/>
              </a:defRPr>
            </a:lvl5pPr>
            <a:lvl6pPr marL="2378560" indent="-216233" eaLnBrk="0" fontAlgn="base" hangingPunct="0">
              <a:spcBef>
                <a:spcPct val="30000"/>
              </a:spcBef>
              <a:spcAft>
                <a:spcPct val="0"/>
              </a:spcAft>
              <a:defRPr kumimoji="1" sz="1100">
                <a:solidFill>
                  <a:schemeClr val="tx1"/>
                </a:solidFill>
                <a:latin typeface="Arial" charset="0"/>
                <a:ea typeface="ＭＳ Ｐゴシック" pitchFamily="34" charset="-128"/>
              </a:defRPr>
            </a:lvl6pPr>
            <a:lvl7pPr marL="2811026" indent="-216233" eaLnBrk="0" fontAlgn="base" hangingPunct="0">
              <a:spcBef>
                <a:spcPct val="30000"/>
              </a:spcBef>
              <a:spcAft>
                <a:spcPct val="0"/>
              </a:spcAft>
              <a:defRPr kumimoji="1" sz="1100">
                <a:solidFill>
                  <a:schemeClr val="tx1"/>
                </a:solidFill>
                <a:latin typeface="Arial" charset="0"/>
                <a:ea typeface="ＭＳ Ｐゴシック" pitchFamily="34" charset="-128"/>
              </a:defRPr>
            </a:lvl7pPr>
            <a:lvl8pPr marL="3243491" indent="-216233" eaLnBrk="0" fontAlgn="base" hangingPunct="0">
              <a:spcBef>
                <a:spcPct val="30000"/>
              </a:spcBef>
              <a:spcAft>
                <a:spcPct val="0"/>
              </a:spcAft>
              <a:defRPr kumimoji="1" sz="1100">
                <a:solidFill>
                  <a:schemeClr val="tx1"/>
                </a:solidFill>
                <a:latin typeface="Arial" charset="0"/>
                <a:ea typeface="ＭＳ Ｐゴシック" pitchFamily="34" charset="-128"/>
              </a:defRPr>
            </a:lvl8pPr>
            <a:lvl9pPr marL="3675957" indent="-216233" eaLnBrk="0" fontAlgn="base" hangingPunct="0">
              <a:spcBef>
                <a:spcPct val="30000"/>
              </a:spcBef>
              <a:spcAft>
                <a:spcPct val="0"/>
              </a:spcAft>
              <a:defRPr kumimoji="1" sz="1100">
                <a:solidFill>
                  <a:schemeClr val="tx1"/>
                </a:solidFill>
                <a:latin typeface="Arial" charset="0"/>
                <a:ea typeface="ＭＳ Ｐゴシック" pitchFamily="34" charset="-128"/>
              </a:defRPr>
            </a:lvl9pPr>
          </a:lstStyle>
          <a:p>
            <a:pPr>
              <a:spcBef>
                <a:spcPct val="0"/>
              </a:spcBef>
            </a:pPr>
            <a:fld id="{BF59988F-8E79-4482-A731-ED20E8B1AC6E}" type="slidenum">
              <a:rPr kumimoji="0" lang="en-US" altLang="en-US" sz="1200">
                <a:latin typeface="Lucida Sans" pitchFamily="34" charset="0"/>
              </a:rPr>
              <a:pPr>
                <a:spcBef>
                  <a:spcPct val="0"/>
                </a:spcBef>
              </a:pPr>
              <a:t>41</a:t>
            </a:fld>
            <a:endParaRPr kumimoji="0" lang="en-US" altLang="en-US" sz="1200">
              <a:latin typeface="Lucida Sans"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sz="2800"/>
              <a:t>For rank positions above b, do not discount</a:t>
            </a:r>
          </a:p>
          <a:p>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100">
                <a:solidFill>
                  <a:schemeClr val="tx1"/>
                </a:solidFill>
                <a:latin typeface="Arial" charset="0"/>
                <a:ea typeface="ＭＳ Ｐゴシック" pitchFamily="34" charset="-128"/>
              </a:defRPr>
            </a:lvl1pPr>
            <a:lvl2pPr marL="702756" indent="-270291">
              <a:spcBef>
                <a:spcPct val="30000"/>
              </a:spcBef>
              <a:defRPr kumimoji="1" sz="1100">
                <a:solidFill>
                  <a:schemeClr val="tx1"/>
                </a:solidFill>
                <a:latin typeface="Arial" charset="0"/>
                <a:ea typeface="ＭＳ Ｐゴシック" pitchFamily="34" charset="-128"/>
              </a:defRPr>
            </a:lvl2pPr>
            <a:lvl3pPr marL="1081164" indent="-216233">
              <a:spcBef>
                <a:spcPct val="30000"/>
              </a:spcBef>
              <a:defRPr kumimoji="1" sz="1100">
                <a:solidFill>
                  <a:schemeClr val="tx1"/>
                </a:solidFill>
                <a:latin typeface="Arial" charset="0"/>
                <a:ea typeface="ＭＳ Ｐゴシック" pitchFamily="34" charset="-128"/>
              </a:defRPr>
            </a:lvl3pPr>
            <a:lvl4pPr marL="1513629" indent="-216233">
              <a:spcBef>
                <a:spcPct val="30000"/>
              </a:spcBef>
              <a:defRPr kumimoji="1" sz="1100">
                <a:solidFill>
                  <a:schemeClr val="tx1"/>
                </a:solidFill>
                <a:latin typeface="Arial" charset="0"/>
                <a:ea typeface="ＭＳ Ｐゴシック" pitchFamily="34" charset="-128"/>
              </a:defRPr>
            </a:lvl4pPr>
            <a:lvl5pPr marL="1946095" indent="-216233">
              <a:spcBef>
                <a:spcPct val="30000"/>
              </a:spcBef>
              <a:defRPr kumimoji="1" sz="1100">
                <a:solidFill>
                  <a:schemeClr val="tx1"/>
                </a:solidFill>
                <a:latin typeface="Arial" charset="0"/>
                <a:ea typeface="ＭＳ Ｐゴシック" pitchFamily="34" charset="-128"/>
              </a:defRPr>
            </a:lvl5pPr>
            <a:lvl6pPr marL="2378560" indent="-216233" eaLnBrk="0" fontAlgn="base" hangingPunct="0">
              <a:spcBef>
                <a:spcPct val="30000"/>
              </a:spcBef>
              <a:spcAft>
                <a:spcPct val="0"/>
              </a:spcAft>
              <a:defRPr kumimoji="1" sz="1100">
                <a:solidFill>
                  <a:schemeClr val="tx1"/>
                </a:solidFill>
                <a:latin typeface="Arial" charset="0"/>
                <a:ea typeface="ＭＳ Ｐゴシック" pitchFamily="34" charset="-128"/>
              </a:defRPr>
            </a:lvl6pPr>
            <a:lvl7pPr marL="2811026" indent="-216233" eaLnBrk="0" fontAlgn="base" hangingPunct="0">
              <a:spcBef>
                <a:spcPct val="30000"/>
              </a:spcBef>
              <a:spcAft>
                <a:spcPct val="0"/>
              </a:spcAft>
              <a:defRPr kumimoji="1" sz="1100">
                <a:solidFill>
                  <a:schemeClr val="tx1"/>
                </a:solidFill>
                <a:latin typeface="Arial" charset="0"/>
                <a:ea typeface="ＭＳ Ｐゴシック" pitchFamily="34" charset="-128"/>
              </a:defRPr>
            </a:lvl7pPr>
            <a:lvl8pPr marL="3243491" indent="-216233" eaLnBrk="0" fontAlgn="base" hangingPunct="0">
              <a:spcBef>
                <a:spcPct val="30000"/>
              </a:spcBef>
              <a:spcAft>
                <a:spcPct val="0"/>
              </a:spcAft>
              <a:defRPr kumimoji="1" sz="1100">
                <a:solidFill>
                  <a:schemeClr val="tx1"/>
                </a:solidFill>
                <a:latin typeface="Arial" charset="0"/>
                <a:ea typeface="ＭＳ Ｐゴシック" pitchFamily="34" charset="-128"/>
              </a:defRPr>
            </a:lvl8pPr>
            <a:lvl9pPr marL="3675957" indent="-216233" eaLnBrk="0" fontAlgn="base" hangingPunct="0">
              <a:spcBef>
                <a:spcPct val="30000"/>
              </a:spcBef>
              <a:spcAft>
                <a:spcPct val="0"/>
              </a:spcAft>
              <a:defRPr kumimoji="1" sz="1100">
                <a:solidFill>
                  <a:schemeClr val="tx1"/>
                </a:solidFill>
                <a:latin typeface="Arial" charset="0"/>
                <a:ea typeface="ＭＳ Ｐゴシック" pitchFamily="34" charset="-128"/>
              </a:defRPr>
            </a:lvl9pPr>
          </a:lstStyle>
          <a:p>
            <a:pPr>
              <a:spcBef>
                <a:spcPct val="0"/>
              </a:spcBef>
            </a:pPr>
            <a:fld id="{3DBCB184-5172-441A-9EAC-D5C3A128A3D1}" type="slidenum">
              <a:rPr kumimoji="0" lang="en-US" altLang="en-US" sz="1200">
                <a:latin typeface="Lucida Sans" pitchFamily="34" charset="0"/>
              </a:rPr>
              <a:pPr>
                <a:spcBef>
                  <a:spcPct val="0"/>
                </a:spcBef>
              </a:pPr>
              <a:t>43</a:t>
            </a:fld>
            <a:endParaRPr kumimoji="0" lang="en-US" altLang="en-US" sz="1200">
              <a:latin typeface="Lucida Sans" pitchFamily="3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Perfect ranking:</a:t>
            </a:r>
          </a:p>
          <a:p>
            <a:pPr lvl="1"/>
            <a:r>
              <a:rPr lang="en-US" altLang="en-US" smtClean="0"/>
              <a:t>3, 3, 3, 2, 2, 2, 1, 0, 0, 0</a:t>
            </a:r>
          </a:p>
          <a:p>
            <a:r>
              <a:rPr lang="en-US" altLang="en-US" smtClean="0"/>
              <a:t>ideal DCG values:</a:t>
            </a:r>
          </a:p>
          <a:p>
            <a:pPr lvl="1"/>
            <a:r>
              <a:rPr lang="en-US" altLang="en-US" smtClean="0"/>
              <a:t>3, 6, 7.89, 8.89, 9.75, 10.52, 10.88, 10.88, 10.88, 10</a:t>
            </a:r>
          </a:p>
          <a:p>
            <a:r>
              <a:rPr lang="en-US" altLang="en-US" smtClean="0"/>
              <a:t>Actual DCG:</a:t>
            </a:r>
          </a:p>
          <a:p>
            <a:pPr lvl="1"/>
            <a:r>
              <a:rPr lang="en-US" altLang="en-US" smtClean="0"/>
              <a:t>3, 5, 6.89, 6.89, 6.89, 7.28, 7.99, 8.66, 9.61, 9.61</a:t>
            </a:r>
          </a:p>
          <a:p>
            <a:r>
              <a:rPr lang="en-US" altLang="en-US" smtClean="0"/>
              <a:t>NDCG values (divide actual by ideal):</a:t>
            </a:r>
          </a:p>
          <a:p>
            <a:r>
              <a:rPr lang="en-US" altLang="en-US" smtClean="0"/>
              <a:t>     1, 0.83, 0.87, 0.76, 0.71, 0.69, 0.73, 0.8, 0.88, 0.88</a:t>
            </a:r>
          </a:p>
          <a:p>
            <a:pPr lvl="1"/>
            <a:r>
              <a:rPr lang="en-US" altLang="en-US" smtClean="0"/>
              <a:t>NDCG </a:t>
            </a:r>
            <a:r>
              <a:rPr lang="en-US" altLang="en-US" smtClean="0">
                <a:latin typeface="Symbol" pitchFamily="18" charset="2"/>
              </a:rPr>
              <a:t>£</a:t>
            </a:r>
            <a:r>
              <a:rPr lang="en-US" altLang="en-US" smtClean="0"/>
              <a:t> 1 at any rank position</a:t>
            </a:r>
          </a:p>
          <a:p>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Lucida Sans" pitchFamily="34" charset="0"/>
                <a:ea typeface="ＭＳ Ｐゴシック" pitchFamily="34" charset="-128"/>
              </a:defRPr>
            </a:lvl1pPr>
            <a:lvl2pPr marL="702756" indent="-270291">
              <a:defRPr sz="2300">
                <a:solidFill>
                  <a:schemeClr val="tx1"/>
                </a:solidFill>
                <a:latin typeface="Lucida Sans" pitchFamily="34" charset="0"/>
                <a:ea typeface="ＭＳ Ｐゴシック" pitchFamily="34" charset="-128"/>
              </a:defRPr>
            </a:lvl2pPr>
            <a:lvl3pPr marL="1081164" indent="-216233">
              <a:defRPr sz="2300">
                <a:solidFill>
                  <a:schemeClr val="tx1"/>
                </a:solidFill>
                <a:latin typeface="Lucida Sans" pitchFamily="34" charset="0"/>
                <a:ea typeface="ＭＳ Ｐゴシック" pitchFamily="34" charset="-128"/>
              </a:defRPr>
            </a:lvl3pPr>
            <a:lvl4pPr marL="1513629" indent="-216233">
              <a:defRPr sz="2300">
                <a:solidFill>
                  <a:schemeClr val="tx1"/>
                </a:solidFill>
                <a:latin typeface="Lucida Sans" pitchFamily="34" charset="0"/>
                <a:ea typeface="ＭＳ Ｐゴシック" pitchFamily="34" charset="-128"/>
              </a:defRPr>
            </a:lvl4pPr>
            <a:lvl5pPr marL="1946095" indent="-216233">
              <a:defRPr sz="2300">
                <a:solidFill>
                  <a:schemeClr val="tx1"/>
                </a:solidFill>
                <a:latin typeface="Lucida Sans" pitchFamily="34" charset="0"/>
                <a:ea typeface="ＭＳ Ｐゴシック" pitchFamily="34" charset="-128"/>
              </a:defRPr>
            </a:lvl5pPr>
            <a:lvl6pPr marL="2378560" indent="-216233" eaLnBrk="0" fontAlgn="base" hangingPunct="0">
              <a:spcBef>
                <a:spcPct val="0"/>
              </a:spcBef>
              <a:spcAft>
                <a:spcPct val="0"/>
              </a:spcAft>
              <a:defRPr sz="2300">
                <a:solidFill>
                  <a:schemeClr val="tx1"/>
                </a:solidFill>
                <a:latin typeface="Lucida Sans" pitchFamily="34" charset="0"/>
                <a:ea typeface="ＭＳ Ｐゴシック" pitchFamily="34" charset="-128"/>
              </a:defRPr>
            </a:lvl6pPr>
            <a:lvl7pPr marL="2811026" indent="-216233" eaLnBrk="0" fontAlgn="base" hangingPunct="0">
              <a:spcBef>
                <a:spcPct val="0"/>
              </a:spcBef>
              <a:spcAft>
                <a:spcPct val="0"/>
              </a:spcAft>
              <a:defRPr sz="2300">
                <a:solidFill>
                  <a:schemeClr val="tx1"/>
                </a:solidFill>
                <a:latin typeface="Lucida Sans" pitchFamily="34" charset="0"/>
                <a:ea typeface="ＭＳ Ｐゴシック" pitchFamily="34" charset="-128"/>
              </a:defRPr>
            </a:lvl7pPr>
            <a:lvl8pPr marL="3243491" indent="-216233" eaLnBrk="0" fontAlgn="base" hangingPunct="0">
              <a:spcBef>
                <a:spcPct val="0"/>
              </a:spcBef>
              <a:spcAft>
                <a:spcPct val="0"/>
              </a:spcAft>
              <a:defRPr sz="2300">
                <a:solidFill>
                  <a:schemeClr val="tx1"/>
                </a:solidFill>
                <a:latin typeface="Lucida Sans" pitchFamily="34" charset="0"/>
                <a:ea typeface="ＭＳ Ｐゴシック" pitchFamily="34" charset="-128"/>
              </a:defRPr>
            </a:lvl8pPr>
            <a:lvl9pPr marL="3675957" indent="-216233" eaLnBrk="0" fontAlgn="base" hangingPunct="0">
              <a:spcBef>
                <a:spcPct val="0"/>
              </a:spcBef>
              <a:spcAft>
                <a:spcPct val="0"/>
              </a:spcAft>
              <a:defRPr sz="2300">
                <a:solidFill>
                  <a:schemeClr val="tx1"/>
                </a:solidFill>
                <a:latin typeface="Lucida Sans" pitchFamily="34" charset="0"/>
                <a:ea typeface="ＭＳ Ｐゴシック" pitchFamily="34" charset="-128"/>
              </a:defRPr>
            </a:lvl9pPr>
          </a:lstStyle>
          <a:p>
            <a:fld id="{9E1B8903-9CD8-4869-AB68-23C2C49283A4}" type="slidenum">
              <a:rPr lang="en-US" altLang="en-US" sz="1100"/>
              <a:pPr/>
              <a:t>48</a:t>
            </a:fld>
            <a:endParaRPr lang="en-US" altLang="en-US"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1417337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4049643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2631200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084263" y="1981200"/>
            <a:ext cx="3013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Lucida Sans" pitchFamily="34" charset="0"/>
                <a:ea typeface="Arial Unicode MS" pitchFamily="34" charset="-122"/>
                <a:cs typeface="Arial Unicode MS" pitchFamily="34" charset="-122"/>
              </a:defRPr>
            </a:lvl1pPr>
            <a:lvl2pPr marL="742950" indent="-285750">
              <a:defRPr sz="2400">
                <a:solidFill>
                  <a:schemeClr val="tx1"/>
                </a:solidFill>
                <a:latin typeface="Lucida Sans" pitchFamily="34" charset="0"/>
                <a:ea typeface="Arial Unicode MS" pitchFamily="34" charset="-122"/>
                <a:cs typeface="Arial Unicode MS" pitchFamily="34" charset="-122"/>
              </a:defRPr>
            </a:lvl2pPr>
            <a:lvl3pPr marL="1143000" indent="-228600">
              <a:defRPr sz="2400">
                <a:solidFill>
                  <a:schemeClr val="tx1"/>
                </a:solidFill>
                <a:latin typeface="Lucida Sans" pitchFamily="34" charset="0"/>
                <a:ea typeface="Arial Unicode MS" pitchFamily="34" charset="-122"/>
                <a:cs typeface="Arial Unicode MS" pitchFamily="34" charset="-122"/>
              </a:defRPr>
            </a:lvl3pPr>
            <a:lvl4pPr marL="1600200" indent="-228600">
              <a:defRPr sz="2400">
                <a:solidFill>
                  <a:schemeClr val="tx1"/>
                </a:solidFill>
                <a:latin typeface="Lucida Sans" pitchFamily="34" charset="0"/>
                <a:ea typeface="Arial Unicode MS" pitchFamily="34" charset="-122"/>
                <a:cs typeface="Arial Unicode MS" pitchFamily="34" charset="-122"/>
              </a:defRPr>
            </a:lvl4pPr>
            <a:lvl5pPr marL="2057400" indent="-228600">
              <a:defRPr sz="2400">
                <a:solidFill>
                  <a:schemeClr val="tx1"/>
                </a:solidFill>
                <a:latin typeface="Lucida Sans" pitchFamily="34" charset="0"/>
                <a:ea typeface="Arial Unicode MS" pitchFamily="34" charset="-122"/>
                <a:cs typeface="Arial Unicode MS" pitchFamily="34" charset="-122"/>
              </a:defRPr>
            </a:lvl5pPr>
            <a:lvl6pPr marL="25146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6pPr>
            <a:lvl7pPr marL="29718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7pPr>
            <a:lvl8pPr marL="34290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8pPr>
            <a:lvl9pPr marL="38862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9pPr>
          </a:lstStyle>
          <a:p>
            <a:pPr fontAlgn="base">
              <a:spcBef>
                <a:spcPct val="0"/>
              </a:spcBef>
              <a:spcAft>
                <a:spcPct val="0"/>
              </a:spcAft>
              <a:defRPr/>
            </a:pPr>
            <a:r>
              <a:rPr lang="en-US" altLang="zh-CN" sz="3600" smtClean="0">
                <a:solidFill>
                  <a:srgbClr val="FBFCFF"/>
                </a:solidFill>
                <a:latin typeface="Calibri" pitchFamily="34" charset="0"/>
              </a:rPr>
              <a:t>Introduction to</a:t>
            </a:r>
          </a:p>
        </p:txBody>
      </p:sp>
      <p:sp>
        <p:nvSpPr>
          <p:cNvPr id="5" name="Rectangle 10"/>
          <p:cNvSpPr>
            <a:spLocks noChangeArrowheads="1"/>
          </p:cNvSpPr>
          <p:nvPr/>
        </p:nvSpPr>
        <p:spPr bwMode="auto">
          <a:xfrm>
            <a:off x="0" y="0"/>
            <a:ext cx="9144000" cy="304800"/>
          </a:xfrm>
          <a:prstGeom prst="rect">
            <a:avLst/>
          </a:prstGeom>
          <a:solidFill>
            <a:srgbClr val="139CB7"/>
          </a:solidFill>
          <a:ln w="9525">
            <a:solidFill>
              <a:srgbClr val="406E84"/>
            </a:solidFill>
            <a:miter lim="800000"/>
            <a:headEnd/>
            <a:tailEnd/>
          </a:ln>
          <a:effectLst>
            <a:outerShdw dist="23000" dir="5400000" rotWithShape="0">
              <a:srgbClr val="808080">
                <a:alpha val="34998"/>
              </a:srgbClr>
            </a:outerShdw>
          </a:effectLst>
        </p:spPr>
        <p:txBody>
          <a:bodyPr anchor="ctr"/>
          <a:lstStyle>
            <a:lvl1pPr>
              <a:defRPr sz="2400">
                <a:solidFill>
                  <a:schemeClr val="tx1"/>
                </a:solidFill>
                <a:latin typeface="Lucida Sans" pitchFamily="34" charset="0"/>
                <a:ea typeface="Arial Unicode MS" pitchFamily="34" charset="-122"/>
                <a:cs typeface="Arial Unicode MS" pitchFamily="34" charset="-122"/>
              </a:defRPr>
            </a:lvl1pPr>
            <a:lvl2pPr marL="37931725" indent="-37474525">
              <a:defRPr sz="2400">
                <a:solidFill>
                  <a:schemeClr val="tx1"/>
                </a:solidFill>
                <a:latin typeface="Lucida Sans" pitchFamily="34" charset="0"/>
                <a:ea typeface="Arial Unicode MS" pitchFamily="34" charset="-122"/>
                <a:cs typeface="Arial Unicode MS" pitchFamily="34" charset="-122"/>
              </a:defRPr>
            </a:lvl2pPr>
            <a:lvl3pPr marL="1143000" indent="-228600">
              <a:defRPr sz="2400">
                <a:solidFill>
                  <a:schemeClr val="tx1"/>
                </a:solidFill>
                <a:latin typeface="Lucida Sans" pitchFamily="34" charset="0"/>
                <a:ea typeface="Arial Unicode MS" pitchFamily="34" charset="-122"/>
                <a:cs typeface="Arial Unicode MS" pitchFamily="34" charset="-122"/>
              </a:defRPr>
            </a:lvl3pPr>
            <a:lvl4pPr marL="1600200" indent="-228600">
              <a:defRPr sz="2400">
                <a:solidFill>
                  <a:schemeClr val="tx1"/>
                </a:solidFill>
                <a:latin typeface="Lucida Sans" pitchFamily="34" charset="0"/>
                <a:ea typeface="Arial Unicode MS" pitchFamily="34" charset="-122"/>
                <a:cs typeface="Arial Unicode MS" pitchFamily="34" charset="-122"/>
              </a:defRPr>
            </a:lvl4pPr>
            <a:lvl5pPr marL="2057400" indent="-228600">
              <a:defRPr sz="2400">
                <a:solidFill>
                  <a:schemeClr val="tx1"/>
                </a:solidFill>
                <a:latin typeface="Lucida Sans" pitchFamily="34" charset="0"/>
                <a:ea typeface="Arial Unicode MS" pitchFamily="34" charset="-122"/>
                <a:cs typeface="Arial Unicode MS" pitchFamily="34" charset="-122"/>
              </a:defRPr>
            </a:lvl5pPr>
            <a:lvl6pPr marL="25146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6pPr>
            <a:lvl7pPr marL="29718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7pPr>
            <a:lvl8pPr marL="34290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8pPr>
            <a:lvl9pPr marL="38862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9pPr>
          </a:lstStyle>
          <a:p>
            <a:pPr algn="ctr" fontAlgn="base">
              <a:spcBef>
                <a:spcPct val="0"/>
              </a:spcBef>
              <a:spcAft>
                <a:spcPct val="0"/>
              </a:spcAft>
              <a:defRPr/>
            </a:pPr>
            <a:endParaRPr lang="en-US" altLang="en-US" smtClean="0">
              <a:solidFill>
                <a:srgbClr val="FFFFFF"/>
              </a:solidFill>
              <a:latin typeface="Calibri" pitchFamily="34" charset="0"/>
            </a:endParaRPr>
          </a:p>
        </p:txBody>
      </p:sp>
      <p:sp>
        <p:nvSpPr>
          <p:cNvPr id="6" name="Rectangle 11"/>
          <p:cNvSpPr>
            <a:spLocks noChangeArrowheads="1"/>
          </p:cNvSpPr>
          <p:nvPr/>
        </p:nvSpPr>
        <p:spPr bwMode="auto">
          <a:xfrm>
            <a:off x="830263" y="2590800"/>
            <a:ext cx="56467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Lucida Sans" pitchFamily="34" charset="0"/>
                <a:ea typeface="Arial Unicode MS" pitchFamily="34" charset="-122"/>
                <a:cs typeface="Arial Unicode MS" pitchFamily="34" charset="-122"/>
              </a:defRPr>
            </a:lvl1pPr>
            <a:lvl2pPr marL="742950" indent="-285750">
              <a:defRPr sz="2400">
                <a:solidFill>
                  <a:schemeClr val="tx1"/>
                </a:solidFill>
                <a:latin typeface="Lucida Sans" pitchFamily="34" charset="0"/>
                <a:ea typeface="Arial Unicode MS" pitchFamily="34" charset="-122"/>
                <a:cs typeface="Arial Unicode MS" pitchFamily="34" charset="-122"/>
              </a:defRPr>
            </a:lvl2pPr>
            <a:lvl3pPr marL="1143000" indent="-228600">
              <a:defRPr sz="2400">
                <a:solidFill>
                  <a:schemeClr val="tx1"/>
                </a:solidFill>
                <a:latin typeface="Lucida Sans" pitchFamily="34" charset="0"/>
                <a:ea typeface="Arial Unicode MS" pitchFamily="34" charset="-122"/>
                <a:cs typeface="Arial Unicode MS" pitchFamily="34" charset="-122"/>
              </a:defRPr>
            </a:lvl3pPr>
            <a:lvl4pPr marL="1600200" indent="-228600">
              <a:defRPr sz="2400">
                <a:solidFill>
                  <a:schemeClr val="tx1"/>
                </a:solidFill>
                <a:latin typeface="Lucida Sans" pitchFamily="34" charset="0"/>
                <a:ea typeface="Arial Unicode MS" pitchFamily="34" charset="-122"/>
                <a:cs typeface="Arial Unicode MS" pitchFamily="34" charset="-122"/>
              </a:defRPr>
            </a:lvl4pPr>
            <a:lvl5pPr marL="2057400" indent="-228600">
              <a:defRPr sz="2400">
                <a:solidFill>
                  <a:schemeClr val="tx1"/>
                </a:solidFill>
                <a:latin typeface="Lucida Sans" pitchFamily="34" charset="0"/>
                <a:ea typeface="Arial Unicode MS" pitchFamily="34" charset="-122"/>
                <a:cs typeface="Arial Unicode MS" pitchFamily="34" charset="-122"/>
              </a:defRPr>
            </a:lvl5pPr>
            <a:lvl6pPr marL="25146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6pPr>
            <a:lvl7pPr marL="29718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7pPr>
            <a:lvl8pPr marL="34290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8pPr>
            <a:lvl9pPr marL="38862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9pPr>
          </a:lstStyle>
          <a:p>
            <a:pPr fontAlgn="base">
              <a:spcBef>
                <a:spcPct val="0"/>
              </a:spcBef>
              <a:spcAft>
                <a:spcPct val="0"/>
              </a:spcAft>
              <a:defRPr/>
            </a:pPr>
            <a:r>
              <a:rPr lang="en-US" altLang="zh-CN" sz="4800" b="1" smtClean="0">
                <a:solidFill>
                  <a:srgbClr val="139CB7"/>
                </a:solidFill>
                <a:latin typeface="Calibri" pitchFamily="34"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3"/>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endParaRPr lang="en-US"/>
          </a:p>
        </p:txBody>
      </p:sp>
      <p:sp>
        <p:nvSpPr>
          <p:cNvPr id="9" name="Slide Number Placeholder 5"/>
          <p:cNvSpPr>
            <a:spLocks noGrp="1"/>
          </p:cNvSpPr>
          <p:nvPr>
            <p:ph type="sldNum" sz="quarter" idx="12"/>
          </p:nvPr>
        </p:nvSpPr>
        <p:spPr/>
        <p:txBody>
          <a:bodyPr/>
          <a:lstStyle>
            <a:lvl1pPr>
              <a:defRPr>
                <a:solidFill>
                  <a:srgbClr val="437085"/>
                </a:solidFill>
              </a:defRPr>
            </a:lvl1pPr>
          </a:lstStyle>
          <a:p>
            <a:pPr>
              <a:defRPr/>
            </a:pPr>
            <a:fld id="{4EEF62B6-F25C-4773-80BF-446FC4016D60}" type="slidenum">
              <a:rPr lang="en-US" altLang="en-US"/>
              <a:pPr>
                <a:defRPr/>
              </a:pPr>
              <a:t>‹#›</a:t>
            </a:fld>
            <a:endParaRPr lang="en-US" altLang="en-US"/>
          </a:p>
        </p:txBody>
      </p:sp>
    </p:spTree>
    <p:extLst>
      <p:ext uri="{BB962C8B-B14F-4D97-AF65-F5344CB8AC3E}">
        <p14:creationId xmlns:p14="http://schemas.microsoft.com/office/powerpoint/2010/main" val="3630036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cxnSp>
        <p:nvCxnSpPr>
          <p:cNvPr id="4" name="Straight Connector 9"/>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36261C8-C3B2-4A5A-A2DA-98D0C4BB109D}" type="slidenum">
              <a:rPr lang="en-US" altLang="en-US"/>
              <a:pPr>
                <a:defRPr/>
              </a:pPr>
              <a:t>‹#›</a:t>
            </a:fld>
            <a:endParaRPr lang="en-US" altLang="en-US"/>
          </a:p>
        </p:txBody>
      </p:sp>
    </p:spTree>
    <p:extLst>
      <p:ext uri="{BB962C8B-B14F-4D97-AF65-F5344CB8AC3E}">
        <p14:creationId xmlns:p14="http://schemas.microsoft.com/office/powerpoint/2010/main" val="2382606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1485F44-8EDB-4D0D-89CA-02C6EFDD254F}" type="slidenum">
              <a:rPr lang="en-US" altLang="en-US"/>
              <a:pPr>
                <a:defRPr/>
              </a:pPr>
              <a:t>‹#›</a:t>
            </a:fld>
            <a:endParaRPr lang="en-US" altLang="en-US"/>
          </a:p>
        </p:txBody>
      </p:sp>
    </p:spTree>
    <p:extLst>
      <p:ext uri="{BB962C8B-B14F-4D97-AF65-F5344CB8AC3E}">
        <p14:creationId xmlns:p14="http://schemas.microsoft.com/office/powerpoint/2010/main" val="2744869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cxnSp>
        <p:nvCxnSpPr>
          <p:cNvPr id="5" name="Straight Connector 9"/>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a:lvl1pPr>
          </a:lstStyle>
          <a:p>
            <a:pPr>
              <a:defRPr/>
            </a:pPr>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BA46D796-0DF1-4480-BC2F-2B533CFB59A2}" type="slidenum">
              <a:rPr lang="en-US" altLang="en-US"/>
              <a:pPr>
                <a:defRPr/>
              </a:pPr>
              <a:t>‹#›</a:t>
            </a:fld>
            <a:endParaRPr lang="en-US" altLang="en-US"/>
          </a:p>
        </p:txBody>
      </p:sp>
    </p:spTree>
    <p:extLst>
      <p:ext uri="{BB962C8B-B14F-4D97-AF65-F5344CB8AC3E}">
        <p14:creationId xmlns:p14="http://schemas.microsoft.com/office/powerpoint/2010/main" val="2226621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cxnSp>
        <p:nvCxnSpPr>
          <p:cNvPr id="7" name="Straight Connector 9"/>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6"/>
          <p:cNvSpPr>
            <a:spLocks noGrp="1"/>
          </p:cNvSpPr>
          <p:nvPr>
            <p:ph type="dt" sz="half" idx="10"/>
          </p:nvPr>
        </p:nvSpPr>
        <p:spPr/>
        <p:txBody>
          <a:bodyPr/>
          <a:lstStyle>
            <a:lvl1pPr>
              <a:defRPr/>
            </a:lvl1pPr>
          </a:lstStyle>
          <a:p>
            <a:pPr>
              <a:defRPr/>
            </a:pPr>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4797B4E1-4DA0-4F71-AE5D-A1C3AEB70E1F}" type="slidenum">
              <a:rPr lang="en-US" altLang="en-US"/>
              <a:pPr>
                <a:defRPr/>
              </a:pPr>
              <a:t>‹#›</a:t>
            </a:fld>
            <a:endParaRPr lang="en-US" altLang="en-US"/>
          </a:p>
        </p:txBody>
      </p:sp>
    </p:spTree>
    <p:extLst>
      <p:ext uri="{BB962C8B-B14F-4D97-AF65-F5344CB8AC3E}">
        <p14:creationId xmlns:p14="http://schemas.microsoft.com/office/powerpoint/2010/main" val="25967967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cxnSp>
        <p:nvCxnSpPr>
          <p:cNvPr id="3" name="Straight Connector 9"/>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91123E2F-82C2-4075-A850-5D0649BAD783}" type="slidenum">
              <a:rPr lang="en-US" altLang="en-US"/>
              <a:pPr>
                <a:defRPr/>
              </a:pPr>
              <a:t>‹#›</a:t>
            </a:fld>
            <a:endParaRPr lang="en-US" altLang="en-US"/>
          </a:p>
        </p:txBody>
      </p:sp>
    </p:spTree>
    <p:extLst>
      <p:ext uri="{BB962C8B-B14F-4D97-AF65-F5344CB8AC3E}">
        <p14:creationId xmlns:p14="http://schemas.microsoft.com/office/powerpoint/2010/main" val="437302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08D066B-EE1A-420A-A373-B8250D9290BF}" type="slidenum">
              <a:rPr lang="en-US" altLang="en-US"/>
              <a:pPr>
                <a:defRPr/>
              </a:pPr>
              <a:t>‹#›</a:t>
            </a:fld>
            <a:endParaRPr lang="en-US" altLang="en-US"/>
          </a:p>
        </p:txBody>
      </p:sp>
    </p:spTree>
    <p:extLst>
      <p:ext uri="{BB962C8B-B14F-4D97-AF65-F5344CB8AC3E}">
        <p14:creationId xmlns:p14="http://schemas.microsoft.com/office/powerpoint/2010/main" val="687528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1AFD2F1-A81B-4FFD-8E7C-3A4DFAFB68DC}" type="slidenum">
              <a:rPr lang="en-US" altLang="en-US"/>
              <a:pPr>
                <a:defRPr/>
              </a:pPr>
              <a:t>‹#›</a:t>
            </a:fld>
            <a:endParaRPr lang="en-US" altLang="en-US"/>
          </a:p>
        </p:txBody>
      </p:sp>
    </p:spTree>
    <p:extLst>
      <p:ext uri="{BB962C8B-B14F-4D97-AF65-F5344CB8AC3E}">
        <p14:creationId xmlns:p14="http://schemas.microsoft.com/office/powerpoint/2010/main" val="199673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1405666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011BF8-919C-4520-AA5A-4DD28CB05836}" type="slidenum">
              <a:rPr lang="en-US" altLang="en-US"/>
              <a:pPr>
                <a:defRPr/>
              </a:pPr>
              <a:t>‹#›</a:t>
            </a:fld>
            <a:endParaRPr lang="en-US" altLang="en-US"/>
          </a:p>
        </p:txBody>
      </p:sp>
    </p:spTree>
    <p:extLst>
      <p:ext uri="{BB962C8B-B14F-4D97-AF65-F5344CB8AC3E}">
        <p14:creationId xmlns:p14="http://schemas.microsoft.com/office/powerpoint/2010/main" val="23384290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cxnSp>
        <p:nvCxnSpPr>
          <p:cNvPr id="4" name="Straight Connector 9"/>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700804E-E358-4E12-A049-FE69B9447139}" type="slidenum">
              <a:rPr lang="en-US" altLang="en-US"/>
              <a:pPr>
                <a:defRPr/>
              </a:pPr>
              <a:t>‹#›</a:t>
            </a:fld>
            <a:endParaRPr lang="en-US" altLang="en-US"/>
          </a:p>
        </p:txBody>
      </p:sp>
    </p:spTree>
    <p:extLst>
      <p:ext uri="{BB962C8B-B14F-4D97-AF65-F5344CB8AC3E}">
        <p14:creationId xmlns:p14="http://schemas.microsoft.com/office/powerpoint/2010/main" val="1907936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D98FF5-BD41-4B4D-97B8-F3FAEE060FE5}" type="slidenum">
              <a:rPr lang="en-US" altLang="en-US"/>
              <a:pPr>
                <a:defRPr/>
              </a:pPr>
              <a:t>‹#›</a:t>
            </a:fld>
            <a:endParaRPr lang="en-US" altLang="en-US"/>
          </a:p>
        </p:txBody>
      </p:sp>
    </p:spTree>
    <p:extLst>
      <p:ext uri="{BB962C8B-B14F-4D97-AF65-F5344CB8AC3E}">
        <p14:creationId xmlns:p14="http://schemas.microsoft.com/office/powerpoint/2010/main" val="2664020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5548" name="Rectangle 12"/>
          <p:cNvSpPr>
            <a:spLocks noGrp="1" noChangeArrowheads="1"/>
          </p:cNvSpPr>
          <p:nvPr>
            <p:ph type="ctrTitle"/>
          </p:nvPr>
        </p:nvSpPr>
        <p:spPr>
          <a:xfrm>
            <a:off x="685800" y="914400"/>
            <a:ext cx="7772400" cy="1143000"/>
          </a:xfrm>
        </p:spPr>
        <p:txBody>
          <a:bodyPr/>
          <a:lstStyle>
            <a:lvl1pPr algn="ctr">
              <a:defRPr/>
            </a:lvl1pPr>
          </a:lstStyle>
          <a:p>
            <a:r>
              <a:rPr lang="en-US"/>
              <a:t>Click to edit Master title style</a:t>
            </a:r>
          </a:p>
        </p:txBody>
      </p:sp>
      <p:sp>
        <p:nvSpPr>
          <p:cNvPr id="65549" name="Rectangle 13"/>
          <p:cNvSpPr>
            <a:spLocks noGrp="1" noChangeArrowheads="1"/>
          </p:cNvSpPr>
          <p:nvPr>
            <p:ph type="subTitle" idx="1"/>
          </p:nvPr>
        </p:nvSpPr>
        <p:spPr>
          <a:xfrm>
            <a:off x="1371600" y="41910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14"/>
          <p:cNvSpPr>
            <a:spLocks noGrp="1" noChangeArrowheads="1"/>
          </p:cNvSpPr>
          <p:nvPr>
            <p:ph type="dt" sz="half" idx="10"/>
          </p:nvPr>
        </p:nvSpPr>
        <p:spPr>
          <a:xfrm>
            <a:off x="990600" y="6248400"/>
            <a:ext cx="1905000" cy="457200"/>
          </a:xfrm>
        </p:spPr>
        <p:txBody>
          <a:bodyPr anchor="b"/>
          <a:lstStyle>
            <a:lvl1pPr>
              <a:defRPr>
                <a:solidFill>
                  <a:schemeClr val="bg2"/>
                </a:solidFill>
                <a:latin typeface="Tahoma" charset="0"/>
              </a:defRPr>
            </a:lvl1pPr>
          </a:lstStyle>
          <a:p>
            <a:pPr>
              <a:defRPr/>
            </a:pPr>
            <a:endParaRPr lang="en-US">
              <a:solidFill>
                <a:srgbClr val="EEECE1"/>
              </a:solidFill>
            </a:endParaRPr>
          </a:p>
        </p:txBody>
      </p:sp>
      <p:sp>
        <p:nvSpPr>
          <p:cNvPr id="5" name="Rectangle 15"/>
          <p:cNvSpPr>
            <a:spLocks noGrp="1" noChangeArrowheads="1"/>
          </p:cNvSpPr>
          <p:nvPr>
            <p:ph type="ftr" sz="quarter" idx="11"/>
          </p:nvPr>
        </p:nvSpPr>
        <p:spPr>
          <a:xfrm>
            <a:off x="3429000" y="6248400"/>
            <a:ext cx="2895600" cy="457200"/>
          </a:xfrm>
        </p:spPr>
        <p:txBody>
          <a:bodyPr anchor="b"/>
          <a:lstStyle>
            <a:lvl1pPr>
              <a:defRPr>
                <a:solidFill>
                  <a:schemeClr val="bg2"/>
                </a:solidFill>
                <a:latin typeface="Tahoma" charset="0"/>
              </a:defRPr>
            </a:lvl1pPr>
          </a:lstStyle>
          <a:p>
            <a:pPr>
              <a:defRPr/>
            </a:pPr>
            <a:endParaRPr lang="en-US">
              <a:solidFill>
                <a:srgbClr val="EEECE1"/>
              </a:solidFill>
            </a:endParaRPr>
          </a:p>
        </p:txBody>
      </p:sp>
      <p:sp>
        <p:nvSpPr>
          <p:cNvPr id="6" name="Rectangle 16"/>
          <p:cNvSpPr>
            <a:spLocks noGrp="1" noChangeArrowheads="1"/>
          </p:cNvSpPr>
          <p:nvPr>
            <p:ph type="sldNum" sz="quarter" idx="12"/>
          </p:nvPr>
        </p:nvSpPr>
        <p:spPr>
          <a:xfrm>
            <a:off x="6858000" y="6248400"/>
            <a:ext cx="1905000" cy="457200"/>
          </a:xfrm>
        </p:spPr>
        <p:txBody>
          <a:bodyPr anchor="b"/>
          <a:lstStyle>
            <a:lvl1pPr>
              <a:defRPr>
                <a:solidFill>
                  <a:schemeClr val="bg2"/>
                </a:solidFill>
                <a:latin typeface="Tahoma" pitchFamily="34" charset="0"/>
              </a:defRPr>
            </a:lvl1pPr>
          </a:lstStyle>
          <a:p>
            <a:pPr>
              <a:defRPr/>
            </a:pPr>
            <a:fld id="{8AB5BBA9-AA6C-4DF1-A19D-21067CEF5973}" type="slidenum">
              <a:rPr lang="en-US" altLang="en-US">
                <a:solidFill>
                  <a:srgbClr val="EEECE1"/>
                </a:solidFill>
              </a:rPr>
              <a:pPr>
                <a:defRPr/>
              </a:pPr>
              <a:t>‹#›</a:t>
            </a:fld>
            <a:endParaRPr lang="en-US" altLang="en-US">
              <a:solidFill>
                <a:srgbClr val="EEECE1"/>
              </a:solidFill>
            </a:endParaRPr>
          </a:p>
        </p:txBody>
      </p:sp>
    </p:spTree>
    <p:extLst>
      <p:ext uri="{BB962C8B-B14F-4D97-AF65-F5344CB8AC3E}">
        <p14:creationId xmlns:p14="http://schemas.microsoft.com/office/powerpoint/2010/main" val="2512819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752600"/>
            <a:ext cx="7772400" cy="4876800"/>
          </a:xfrm>
        </p:spPr>
        <p:txBody>
          <a:bodyPr/>
          <a:lstStyle/>
          <a:p>
            <a:pPr lvl="0"/>
            <a:endParaRPr lang="en-US" noProof="0" smtClean="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6B5F4FE-B6EA-458B-BFBB-DB29CEF36EA7}" type="slidenum">
              <a:rPr lang="en-US" altLang="en-US"/>
              <a:pPr>
                <a:defRPr/>
              </a:pPr>
              <a:t>‹#›</a:t>
            </a:fld>
            <a:endParaRPr lang="en-US" altLang="en-US"/>
          </a:p>
        </p:txBody>
      </p:sp>
    </p:spTree>
    <p:extLst>
      <p:ext uri="{BB962C8B-B14F-4D97-AF65-F5344CB8AC3E}">
        <p14:creationId xmlns:p14="http://schemas.microsoft.com/office/powerpoint/2010/main" val="34856108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77724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267200"/>
            <a:ext cx="77724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1BFBD18-59C5-4529-8C04-458A7BD6149A}" type="slidenum">
              <a:rPr lang="en-US" altLang="en-US"/>
              <a:pPr>
                <a:defRPr/>
              </a:pPr>
              <a:t>‹#›</a:t>
            </a:fld>
            <a:endParaRPr lang="en-US" altLang="en-US"/>
          </a:p>
        </p:txBody>
      </p:sp>
    </p:spTree>
    <p:extLst>
      <p:ext uri="{BB962C8B-B14F-4D97-AF65-F5344CB8AC3E}">
        <p14:creationId xmlns:p14="http://schemas.microsoft.com/office/powerpoint/2010/main" val="3352048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A5E858C2-BD66-4B03-A2E9-A995A88A5645}" type="datetime1">
              <a:rPr lang="en-US" altLang="zh-CN" smtClean="0">
                <a:solidFill>
                  <a:prstClr val="white">
                    <a:tint val="95000"/>
                  </a:prstClr>
                </a:solidFill>
              </a:rPr>
              <a:pPr/>
              <a:t>12/26/2018</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95000"/>
                  </a:prstClr>
                </a:solidFill>
              </a:rPr>
              <a:t>J. Leskovec, A. Rajaraman, J. Ullman: Mining of Massive Datasets, http://www.mmds.org</a:t>
            </a:r>
            <a:endParaRPr lang="en-US" dirty="0">
              <a:solidFill>
                <a:prstClr val="white">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Tree>
    <p:extLst>
      <p:ext uri="{BB962C8B-B14F-4D97-AF65-F5344CB8AC3E}">
        <p14:creationId xmlns:p14="http://schemas.microsoft.com/office/powerpoint/2010/main" val="664289797"/>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E22686AB-1069-4461-8C56-8AFFA5224F5A}" type="datetime1">
              <a:rPr lang="en-US" altLang="zh-CN" smtClean="0">
                <a:solidFill>
                  <a:prstClr val="black">
                    <a:tint val="95000"/>
                  </a:prstClr>
                </a:solidFill>
              </a:rPr>
              <a:pPr/>
              <a:t>12/26/2018</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752478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2FD27049-6989-4E9C-979C-8FFEA4525E95}" type="datetime1">
              <a:rPr lang="en-US" altLang="zh-CN" smtClean="0">
                <a:solidFill>
                  <a:prstClr val="white">
                    <a:tint val="95000"/>
                  </a:prstClr>
                </a:solidFill>
              </a:rPr>
              <a:pPr/>
              <a:t>12/26/2018</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95000"/>
                  </a:prstClr>
                </a:solidFill>
              </a:rPr>
              <a:t>J. Leskovec, A. Rajaraman, J. Ullman: Mining of Massive Datasets, http://www.mmds.org</a:t>
            </a:r>
            <a:endParaRPr lang="en-US">
              <a:solidFill>
                <a:prstClr val="white">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325991151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EC7DAA5-F735-45B8-898D-D2FC2AA1F360}" type="datetime1">
              <a:rPr lang="en-US" altLang="zh-CN" smtClean="0">
                <a:solidFill>
                  <a:prstClr val="black">
                    <a:tint val="95000"/>
                  </a:prstClr>
                </a:solidFill>
              </a:rPr>
              <a:pPr/>
              <a:t>12/26/2018</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35021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949835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94505A6-240F-48E0-8F08-27D8CCEB1610}" type="datetime1">
              <a:rPr lang="en-US" altLang="zh-CN" smtClean="0">
                <a:solidFill>
                  <a:prstClr val="black">
                    <a:tint val="95000"/>
                  </a:prstClr>
                </a:solidFill>
              </a:rPr>
              <a:pPr/>
              <a:t>12/26/2018</a:t>
            </a:fld>
            <a:endParaRPr lang="en-US">
              <a:solidFill>
                <a:prstClr val="black">
                  <a:tint val="9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9" name="Slide Number Placeholder 8"/>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7395554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61C661-AEDE-44E5-8288-7E32CFD9BEE2}" type="datetime1">
              <a:rPr lang="en-US" altLang="zh-CN" smtClean="0">
                <a:solidFill>
                  <a:prstClr val="black">
                    <a:tint val="95000"/>
                  </a:prstClr>
                </a:solidFill>
              </a:rPr>
              <a:pPr/>
              <a:t>12/26/2018</a:t>
            </a:fld>
            <a:endParaRPr lang="en-US">
              <a:solidFill>
                <a:prstClr val="black">
                  <a:tint val="9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7358834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54C4BA-A317-4E13-96B6-E1975FF7F835}" type="datetime1">
              <a:rPr lang="en-US" altLang="zh-CN" smtClean="0">
                <a:solidFill>
                  <a:prstClr val="black">
                    <a:tint val="95000"/>
                  </a:prstClr>
                </a:solidFill>
              </a:rPr>
              <a:pPr/>
              <a:t>12/26/2018</a:t>
            </a:fld>
            <a:endParaRPr lang="en-US">
              <a:solidFill>
                <a:prstClr val="black">
                  <a:tint val="9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4" name="Slide Number Placeholder 3"/>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3221609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057C538-7D1D-45FE-B978-6C8610E57D2F}" type="datetime1">
              <a:rPr lang="en-US" altLang="zh-CN" smtClean="0">
                <a:solidFill>
                  <a:prstClr val="black">
                    <a:tint val="95000"/>
                  </a:prstClr>
                </a:solidFill>
              </a:rPr>
              <a:pPr/>
              <a:t>12/26/2018</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Tree>
    <p:extLst>
      <p:ext uri="{BB962C8B-B14F-4D97-AF65-F5344CB8AC3E}">
        <p14:creationId xmlns:p14="http://schemas.microsoft.com/office/powerpoint/2010/main" val="1582616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E1180B24-9C88-4B73-9E9E-0306020BE687}" type="datetime1">
              <a:rPr lang="en-US" altLang="zh-CN" smtClean="0">
                <a:solidFill>
                  <a:prstClr val="black">
                    <a:tint val="95000"/>
                  </a:prstClr>
                </a:solidFill>
              </a:rPr>
              <a:pPr/>
              <a:t>12/26/2018</a:t>
            </a:fld>
            <a:endParaRPr lang="en-US">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solidFill>
                  <a:prstClr val="white">
                    <a:shade val="50000"/>
                  </a:prstClr>
                </a:solidFill>
              </a:rPr>
              <a:t>J. Leskovec, A. Rajaraman, J. Ullman: Mining of Massive Datasets, http://www.mmds.org</a:t>
            </a:r>
            <a:endParaRPr lang="en-US">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3106368"/>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2E5CD2C-A82E-46A1-B574-EF9F8042BC09}" type="datetime1">
              <a:rPr lang="en-US" altLang="zh-CN" smtClean="0">
                <a:solidFill>
                  <a:prstClr val="black">
                    <a:tint val="95000"/>
                  </a:prstClr>
                </a:solidFill>
              </a:rPr>
              <a:pPr/>
              <a:t>12/26/2018</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316765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80ED41-7D55-4D1B-B6CA-8C6A00513745}" type="datetime1">
              <a:rPr lang="en-US" altLang="zh-CN" smtClean="0">
                <a:solidFill>
                  <a:prstClr val="black">
                    <a:tint val="95000"/>
                  </a:prstClr>
                </a:solidFill>
              </a:rPr>
              <a:pPr/>
              <a:t>12/26/2018</a:t>
            </a:fld>
            <a:endParaRPr lang="en-US">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5720978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57399BDC-6F21-43A8-B4AF-354A7B62A666}" type="datetime1">
              <a:rPr lang="en-US" altLang="zh-CN" smtClean="0">
                <a:solidFill>
                  <a:prstClr val="black">
                    <a:tint val="95000"/>
                  </a:prstClr>
                </a:solidFill>
              </a:rPr>
              <a:pPr/>
              <a:t>12/26/2018</a:t>
            </a:fld>
            <a:endParaRPr lang="en-GB">
              <a:solidFill>
                <a:prstClr val="black">
                  <a:tint val="95000"/>
                </a:prstClr>
              </a:solidFill>
            </a:endParaRPr>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solidFill>
                  <a:prstClr val="black">
                    <a:tint val="95000"/>
                  </a:prstClr>
                </a:solidFill>
              </a:rPr>
              <a:t>J. Leskovec, A. Rajaraman, J. Ullman: Mining of Massive Datasets, http://www.mmds.org</a:t>
            </a:r>
            <a:endParaRPr lang="en-GB">
              <a:solidFill>
                <a:prstClr val="black">
                  <a:tint val="95000"/>
                </a:prstClr>
              </a:solidFill>
            </a:endParaRPr>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solidFill>
                  <a:prstClr val="black">
                    <a:tint val="95000"/>
                  </a:prstClr>
                </a:solidFill>
              </a:rPr>
              <a:pPr/>
              <a:t>‹#›</a:t>
            </a:fld>
            <a:endParaRPr lang="en-GB">
              <a:solidFill>
                <a:prstClr val="black">
                  <a:tint val="95000"/>
                </a:prstClr>
              </a:solidFill>
            </a:endParaRPr>
          </a:p>
        </p:txBody>
      </p:sp>
    </p:spTree>
    <p:extLst>
      <p:ext uri="{BB962C8B-B14F-4D97-AF65-F5344CB8AC3E}">
        <p14:creationId xmlns:p14="http://schemas.microsoft.com/office/powerpoint/2010/main" val="5801852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9392900-A1AB-4263-80DE-56C65F0D54EA}" type="datetime1">
              <a:rPr lang="en-US" altLang="zh-CN" smtClean="0">
                <a:solidFill>
                  <a:prstClr val="black">
                    <a:tint val="95000"/>
                  </a:prstClr>
                </a:solidFill>
              </a:rPr>
              <a:pPr/>
              <a:t>12/26/2018</a:t>
            </a:fld>
            <a:endParaRPr lang="en-US">
              <a:solidFill>
                <a:prstClr val="black">
                  <a:tint val="9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2150754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A5E858C2-BD66-4B03-A2E9-A995A88A5645}" type="datetime1">
              <a:rPr lang="en-US" altLang="zh-CN" smtClean="0">
                <a:solidFill>
                  <a:prstClr val="white">
                    <a:tint val="95000"/>
                  </a:prstClr>
                </a:solidFill>
              </a:rPr>
              <a:pPr/>
              <a:t>12/26/2018</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95000"/>
                  </a:prstClr>
                </a:solidFill>
              </a:rPr>
              <a:t>J. Leskovec, A. Rajaraman, J. Ullman: Mining of Massive Datasets, http://www.mmds.org</a:t>
            </a:r>
            <a:endParaRPr lang="en-US" dirty="0">
              <a:solidFill>
                <a:prstClr val="white">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Tree>
    <p:extLst>
      <p:ext uri="{BB962C8B-B14F-4D97-AF65-F5344CB8AC3E}">
        <p14:creationId xmlns:p14="http://schemas.microsoft.com/office/powerpoint/2010/main" val="35173990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14146696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E22686AB-1069-4461-8C56-8AFFA5224F5A}" type="datetime1">
              <a:rPr lang="en-US" altLang="zh-CN" smtClean="0">
                <a:solidFill>
                  <a:prstClr val="black">
                    <a:tint val="95000"/>
                  </a:prstClr>
                </a:solidFill>
              </a:rPr>
              <a:pPr/>
              <a:t>12/26/2018</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059210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2FD27049-6989-4E9C-979C-8FFEA4525E95}" type="datetime1">
              <a:rPr lang="en-US" altLang="zh-CN" smtClean="0">
                <a:solidFill>
                  <a:prstClr val="white">
                    <a:tint val="95000"/>
                  </a:prstClr>
                </a:solidFill>
              </a:rPr>
              <a:pPr/>
              <a:t>12/26/2018</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95000"/>
                  </a:prstClr>
                </a:solidFill>
              </a:rPr>
              <a:t>J. Leskovec, A. Rajaraman, J. Ullman: Mining of Massive Datasets, http://www.mmds.org</a:t>
            </a:r>
            <a:endParaRPr lang="en-US">
              <a:solidFill>
                <a:prstClr val="white">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3523831962"/>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EC7DAA5-F735-45B8-898D-D2FC2AA1F360}" type="datetime1">
              <a:rPr lang="en-US" altLang="zh-CN" smtClean="0">
                <a:solidFill>
                  <a:prstClr val="black">
                    <a:tint val="95000"/>
                  </a:prstClr>
                </a:solidFill>
              </a:rPr>
              <a:pPr/>
              <a:t>12/26/2018</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4839188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94505A6-240F-48E0-8F08-27D8CCEB1610}" type="datetime1">
              <a:rPr lang="en-US" altLang="zh-CN" smtClean="0">
                <a:solidFill>
                  <a:prstClr val="black">
                    <a:tint val="95000"/>
                  </a:prstClr>
                </a:solidFill>
              </a:rPr>
              <a:pPr/>
              <a:t>12/26/2018</a:t>
            </a:fld>
            <a:endParaRPr lang="en-US">
              <a:solidFill>
                <a:prstClr val="black">
                  <a:tint val="9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9" name="Slide Number Placeholder 8"/>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40442510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61C661-AEDE-44E5-8288-7E32CFD9BEE2}" type="datetime1">
              <a:rPr lang="en-US" altLang="zh-CN" smtClean="0">
                <a:solidFill>
                  <a:prstClr val="black">
                    <a:tint val="95000"/>
                  </a:prstClr>
                </a:solidFill>
              </a:rPr>
              <a:pPr/>
              <a:t>12/26/2018</a:t>
            </a:fld>
            <a:endParaRPr lang="en-US">
              <a:solidFill>
                <a:prstClr val="black">
                  <a:tint val="9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9870114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54C4BA-A317-4E13-96B6-E1975FF7F835}" type="datetime1">
              <a:rPr lang="en-US" altLang="zh-CN" smtClean="0">
                <a:solidFill>
                  <a:prstClr val="black">
                    <a:tint val="95000"/>
                  </a:prstClr>
                </a:solidFill>
              </a:rPr>
              <a:pPr/>
              <a:t>12/26/2018</a:t>
            </a:fld>
            <a:endParaRPr lang="en-US">
              <a:solidFill>
                <a:prstClr val="black">
                  <a:tint val="9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4" name="Slide Number Placeholder 3"/>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7855243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057C538-7D1D-45FE-B978-6C8610E57D2F}" type="datetime1">
              <a:rPr lang="en-US" altLang="zh-CN" smtClean="0">
                <a:solidFill>
                  <a:prstClr val="black">
                    <a:tint val="95000"/>
                  </a:prstClr>
                </a:solidFill>
              </a:rPr>
              <a:pPr/>
              <a:t>12/26/2018</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Tree>
    <p:extLst>
      <p:ext uri="{BB962C8B-B14F-4D97-AF65-F5344CB8AC3E}">
        <p14:creationId xmlns:p14="http://schemas.microsoft.com/office/powerpoint/2010/main" val="7500591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E1180B24-9C88-4B73-9E9E-0306020BE687}" type="datetime1">
              <a:rPr lang="en-US" altLang="zh-CN" smtClean="0">
                <a:solidFill>
                  <a:prstClr val="black">
                    <a:tint val="95000"/>
                  </a:prstClr>
                </a:solidFill>
              </a:rPr>
              <a:pPr/>
              <a:t>12/26/2018</a:t>
            </a:fld>
            <a:endParaRPr lang="en-US">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solidFill>
                  <a:prstClr val="white">
                    <a:shade val="50000"/>
                  </a:prstClr>
                </a:solidFill>
              </a:rPr>
              <a:t>J. Leskovec, A. Rajaraman, J. Ullman: Mining of Massive Datasets, http://www.mmds.org</a:t>
            </a:r>
            <a:endParaRPr lang="en-US">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82798634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2E5CD2C-A82E-46A1-B574-EF9F8042BC09}" type="datetime1">
              <a:rPr lang="en-US" altLang="zh-CN" smtClean="0">
                <a:solidFill>
                  <a:prstClr val="black">
                    <a:tint val="95000"/>
                  </a:prstClr>
                </a:solidFill>
              </a:rPr>
              <a:pPr/>
              <a:t>12/26/2018</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6787167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80ED41-7D55-4D1B-B6CA-8C6A00513745}" type="datetime1">
              <a:rPr lang="en-US" altLang="zh-CN" smtClean="0">
                <a:solidFill>
                  <a:prstClr val="black">
                    <a:tint val="95000"/>
                  </a:prstClr>
                </a:solidFill>
              </a:rPr>
              <a:pPr/>
              <a:t>12/26/2018</a:t>
            </a:fld>
            <a:endParaRPr lang="en-US">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604263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15778724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57399BDC-6F21-43A8-B4AF-354A7B62A666}" type="datetime1">
              <a:rPr lang="en-US" altLang="zh-CN" smtClean="0">
                <a:solidFill>
                  <a:prstClr val="black">
                    <a:tint val="95000"/>
                  </a:prstClr>
                </a:solidFill>
              </a:rPr>
              <a:pPr/>
              <a:t>12/26/2018</a:t>
            </a:fld>
            <a:endParaRPr lang="en-GB">
              <a:solidFill>
                <a:prstClr val="black">
                  <a:tint val="95000"/>
                </a:prstClr>
              </a:solidFill>
            </a:endParaRPr>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solidFill>
                  <a:prstClr val="black">
                    <a:tint val="95000"/>
                  </a:prstClr>
                </a:solidFill>
              </a:rPr>
              <a:t>J. Leskovec, A. Rajaraman, J. Ullman: Mining of Massive Datasets, http://www.mmds.org</a:t>
            </a:r>
            <a:endParaRPr lang="en-GB">
              <a:solidFill>
                <a:prstClr val="black">
                  <a:tint val="95000"/>
                </a:prstClr>
              </a:solidFill>
            </a:endParaRPr>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solidFill>
                  <a:prstClr val="black">
                    <a:tint val="95000"/>
                  </a:prstClr>
                </a:solidFill>
              </a:rPr>
              <a:pPr/>
              <a:t>‹#›</a:t>
            </a:fld>
            <a:endParaRPr lang="en-GB">
              <a:solidFill>
                <a:prstClr val="black">
                  <a:tint val="95000"/>
                </a:prstClr>
              </a:solidFill>
            </a:endParaRPr>
          </a:p>
        </p:txBody>
      </p:sp>
    </p:spTree>
    <p:extLst>
      <p:ext uri="{BB962C8B-B14F-4D97-AF65-F5344CB8AC3E}">
        <p14:creationId xmlns:p14="http://schemas.microsoft.com/office/powerpoint/2010/main" val="22732918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9392900-A1AB-4263-80DE-56C65F0D54EA}" type="datetime1">
              <a:rPr lang="en-US" altLang="zh-CN" smtClean="0">
                <a:solidFill>
                  <a:prstClr val="black">
                    <a:tint val="95000"/>
                  </a:prstClr>
                </a:solidFill>
              </a:rPr>
              <a:pPr/>
              <a:t>12/26/2018</a:t>
            </a:fld>
            <a:endParaRPr lang="en-US">
              <a:solidFill>
                <a:prstClr val="black">
                  <a:tint val="9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solidFill>
                  <a:prstClr val="black">
                    <a:tint val="95000"/>
                  </a:prstClr>
                </a:solidFill>
              </a:rPr>
              <a:t>J. Leskovec, A. Rajaraman, J. Ullman: Mining of Massive Datasets, http://www.mmds.org</a:t>
            </a:r>
            <a:endParaRPr lang="en-US">
              <a:solidFill>
                <a:prstClr val="black">
                  <a:tint val="95000"/>
                </a:prstClr>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70832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3875416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321602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112378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7DFDF3B-2C58-4A99-9164-EEE7C995EB6D}"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3001753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FDF3B-2C58-4A99-9164-EEE7C995EB6D}" type="datetimeFigureOut">
              <a:rPr lang="zh-CN" altLang="en-US" smtClean="0"/>
              <a:t>2018/12/26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4E6E2-E05F-4EBE-BDED-FF4251F79C2D}" type="slidenum">
              <a:rPr lang="zh-CN" altLang="en-US" smtClean="0"/>
              <a:t>‹#›</a:t>
            </a:fld>
            <a:endParaRPr lang="zh-CN" altLang="en-US"/>
          </a:p>
        </p:txBody>
      </p:sp>
    </p:spTree>
    <p:extLst>
      <p:ext uri="{BB962C8B-B14F-4D97-AF65-F5344CB8AC3E}">
        <p14:creationId xmlns:p14="http://schemas.microsoft.com/office/powerpoint/2010/main" val="1199083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477000"/>
            <a:ext cx="2133600" cy="24447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Arial Unicode MS" charset="0"/>
                <a:cs typeface="Arial Unicode MS" charset="0"/>
              </a:defRPr>
            </a:lvl1pPr>
          </a:lstStyle>
          <a:p>
            <a:pPr fontAlgn="base">
              <a:spcBef>
                <a:spcPct val="0"/>
              </a:spcBef>
              <a:spcAft>
                <a:spcPct val="0"/>
              </a:spcAft>
              <a:defRPr/>
            </a:pPr>
            <a:endParaRPr lang="en-US"/>
          </a:p>
        </p:txBody>
      </p:sp>
      <p:sp>
        <p:nvSpPr>
          <p:cNvPr id="5" name="Footer Placeholder 4"/>
          <p:cNvSpPr>
            <a:spLocks noGrp="1"/>
          </p:cNvSpPr>
          <p:nvPr>
            <p:ph type="ftr" sz="quarter" idx="3"/>
          </p:nvPr>
        </p:nvSpPr>
        <p:spPr>
          <a:xfrm>
            <a:off x="3124200" y="6477000"/>
            <a:ext cx="2895600" cy="24447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charset="0"/>
                <a:ea typeface="Arial Unicode MS" charset="0"/>
                <a:cs typeface="Arial Unicode MS" charset="0"/>
              </a:defRPr>
            </a:lvl1pPr>
          </a:lstStyle>
          <a:p>
            <a:pPr fontAlgn="base">
              <a:spcBef>
                <a:spcPct val="0"/>
              </a:spcBef>
              <a:spcAft>
                <a:spcPct val="0"/>
              </a:spcAft>
              <a:defRPr/>
            </a:pPr>
            <a:endParaRPr lang="en-US"/>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fontAlgn="base">
              <a:spcBef>
                <a:spcPct val="0"/>
              </a:spcBef>
              <a:spcAft>
                <a:spcPct val="0"/>
              </a:spcAft>
              <a:defRPr/>
            </a:pPr>
            <a:fld id="{5658B8FC-D8CA-435A-8FCE-63B425667ABD}" type="slidenum">
              <a:rPr lang="en-US" altLang="en-US">
                <a:ea typeface="Arial Unicode MS" pitchFamily="34" charset="-122"/>
                <a:cs typeface="Arial Unicode MS" pitchFamily="34" charset="-122"/>
              </a:rPr>
              <a:pPr fontAlgn="base">
                <a:spcBef>
                  <a:spcPct val="0"/>
                </a:spcBef>
                <a:spcAft>
                  <a:spcPct val="0"/>
                </a:spcAft>
                <a:defRPr/>
              </a:pPr>
              <a:t>‹#›</a:t>
            </a:fld>
            <a:endParaRPr lang="en-US" altLang="en-US">
              <a:ea typeface="Arial Unicode MS" pitchFamily="34" charset="-122"/>
              <a:cs typeface="Arial Unicode MS" pitchFamily="34" charset="-122"/>
            </a:endParaRPr>
          </a:p>
        </p:txBody>
      </p:sp>
      <p:sp>
        <p:nvSpPr>
          <p:cNvPr id="1031" name="Rectangle 6"/>
          <p:cNvSpPr>
            <a:spLocks noChangeArrowheads="1"/>
          </p:cNvSpPr>
          <p:nvPr/>
        </p:nvSpPr>
        <p:spPr bwMode="auto">
          <a:xfrm>
            <a:off x="0" y="0"/>
            <a:ext cx="37338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Lucida Sans" pitchFamily="34" charset="0"/>
                <a:ea typeface="Arial Unicode MS" pitchFamily="34" charset="-122"/>
                <a:cs typeface="Arial Unicode MS" pitchFamily="34" charset="-122"/>
              </a:defRPr>
            </a:lvl1pPr>
            <a:lvl2pPr marL="742950" indent="-285750">
              <a:defRPr sz="2400">
                <a:solidFill>
                  <a:schemeClr val="tx1"/>
                </a:solidFill>
                <a:latin typeface="Lucida Sans" pitchFamily="34" charset="0"/>
                <a:ea typeface="Arial Unicode MS" pitchFamily="34" charset="-122"/>
                <a:cs typeface="Arial Unicode MS" pitchFamily="34" charset="-122"/>
              </a:defRPr>
            </a:lvl2pPr>
            <a:lvl3pPr marL="1143000" indent="-228600">
              <a:defRPr sz="2400">
                <a:solidFill>
                  <a:schemeClr val="tx1"/>
                </a:solidFill>
                <a:latin typeface="Lucida Sans" pitchFamily="34" charset="0"/>
                <a:ea typeface="Arial Unicode MS" pitchFamily="34" charset="-122"/>
                <a:cs typeface="Arial Unicode MS" pitchFamily="34" charset="-122"/>
              </a:defRPr>
            </a:lvl3pPr>
            <a:lvl4pPr marL="1600200" indent="-228600">
              <a:defRPr sz="2400">
                <a:solidFill>
                  <a:schemeClr val="tx1"/>
                </a:solidFill>
                <a:latin typeface="Lucida Sans" pitchFamily="34" charset="0"/>
                <a:ea typeface="Arial Unicode MS" pitchFamily="34" charset="-122"/>
                <a:cs typeface="Arial Unicode MS" pitchFamily="34" charset="-122"/>
              </a:defRPr>
            </a:lvl4pPr>
            <a:lvl5pPr marL="2057400" indent="-228600">
              <a:defRPr sz="2400">
                <a:solidFill>
                  <a:schemeClr val="tx1"/>
                </a:solidFill>
                <a:latin typeface="Lucida Sans" pitchFamily="34" charset="0"/>
                <a:ea typeface="Arial Unicode MS" pitchFamily="34" charset="-122"/>
                <a:cs typeface="Arial Unicode MS" pitchFamily="34" charset="-122"/>
              </a:defRPr>
            </a:lvl5pPr>
            <a:lvl6pPr marL="25146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6pPr>
            <a:lvl7pPr marL="29718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7pPr>
            <a:lvl8pPr marL="34290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8pPr>
            <a:lvl9pPr marL="38862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9pPr>
          </a:lstStyle>
          <a:p>
            <a:pPr fontAlgn="base">
              <a:spcBef>
                <a:spcPct val="0"/>
              </a:spcBef>
              <a:spcAft>
                <a:spcPct val="0"/>
              </a:spcAft>
              <a:defRPr/>
            </a:pPr>
            <a:r>
              <a:rPr lang="en-US" altLang="zh-CN" sz="1600" i="1" smtClean="0">
                <a:solidFill>
                  <a:srgbClr val="FFFFFF"/>
                </a:solidFill>
                <a:latin typeface="Calibri" pitchFamily="34" charset="0"/>
                <a:ea typeface="ＭＳ Ｐゴシック" pitchFamily="34" charset="-128"/>
              </a:rPr>
              <a:t>Introduction to Information Retrieval</a:t>
            </a:r>
          </a:p>
        </p:txBody>
      </p:sp>
      <p:sp>
        <p:nvSpPr>
          <p:cNvPr id="1032" name="Rectangle 7"/>
          <p:cNvSpPr>
            <a:spLocks noChangeArrowheads="1"/>
          </p:cNvSpPr>
          <p:nvPr/>
        </p:nvSpPr>
        <p:spPr bwMode="auto">
          <a:xfrm>
            <a:off x="3733800" y="0"/>
            <a:ext cx="38862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Lucida Sans" pitchFamily="34" charset="0"/>
                <a:ea typeface="Arial Unicode MS" pitchFamily="34" charset="-122"/>
                <a:cs typeface="Arial Unicode MS" pitchFamily="34" charset="-122"/>
              </a:defRPr>
            </a:lvl1pPr>
            <a:lvl2pPr marL="742950" indent="-285750">
              <a:defRPr sz="2400">
                <a:solidFill>
                  <a:schemeClr val="tx1"/>
                </a:solidFill>
                <a:latin typeface="Lucida Sans" pitchFamily="34" charset="0"/>
                <a:ea typeface="Arial Unicode MS" pitchFamily="34" charset="-122"/>
                <a:cs typeface="Arial Unicode MS" pitchFamily="34" charset="-122"/>
              </a:defRPr>
            </a:lvl2pPr>
            <a:lvl3pPr marL="1143000" indent="-228600">
              <a:defRPr sz="2400">
                <a:solidFill>
                  <a:schemeClr val="tx1"/>
                </a:solidFill>
                <a:latin typeface="Lucida Sans" pitchFamily="34" charset="0"/>
                <a:ea typeface="Arial Unicode MS" pitchFamily="34" charset="-122"/>
                <a:cs typeface="Arial Unicode MS" pitchFamily="34" charset="-122"/>
              </a:defRPr>
            </a:lvl3pPr>
            <a:lvl4pPr marL="1600200" indent="-228600">
              <a:defRPr sz="2400">
                <a:solidFill>
                  <a:schemeClr val="tx1"/>
                </a:solidFill>
                <a:latin typeface="Lucida Sans" pitchFamily="34" charset="0"/>
                <a:ea typeface="Arial Unicode MS" pitchFamily="34" charset="-122"/>
                <a:cs typeface="Arial Unicode MS" pitchFamily="34" charset="-122"/>
              </a:defRPr>
            </a:lvl4pPr>
            <a:lvl5pPr marL="2057400" indent="-228600">
              <a:defRPr sz="2400">
                <a:solidFill>
                  <a:schemeClr val="tx1"/>
                </a:solidFill>
                <a:latin typeface="Lucida Sans" pitchFamily="34" charset="0"/>
                <a:ea typeface="Arial Unicode MS" pitchFamily="34" charset="-122"/>
                <a:cs typeface="Arial Unicode MS" pitchFamily="34" charset="-122"/>
              </a:defRPr>
            </a:lvl5pPr>
            <a:lvl6pPr marL="25146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6pPr>
            <a:lvl7pPr marL="29718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7pPr>
            <a:lvl8pPr marL="34290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8pPr>
            <a:lvl9pPr marL="38862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9pPr>
          </a:lstStyle>
          <a:p>
            <a:pPr fontAlgn="base">
              <a:spcBef>
                <a:spcPct val="0"/>
              </a:spcBef>
              <a:spcAft>
                <a:spcPct val="0"/>
              </a:spcAft>
              <a:defRPr/>
            </a:pPr>
            <a:r>
              <a:rPr lang="en-US" altLang="zh-CN" sz="1600" smtClean="0">
                <a:solidFill>
                  <a:srgbClr val="FFFFFF"/>
                </a:solidFill>
                <a:latin typeface="Calibri" pitchFamily="34" charset="0"/>
                <a:ea typeface="ＭＳ Ｐゴシック" pitchFamily="34" charset="-128"/>
              </a:rPr>
              <a:t> </a:t>
            </a:r>
          </a:p>
        </p:txBody>
      </p:sp>
      <p:sp>
        <p:nvSpPr>
          <p:cNvPr id="1033" name="Rectangle 8"/>
          <p:cNvSpPr>
            <a:spLocks noChangeArrowheads="1"/>
          </p:cNvSpPr>
          <p:nvPr/>
        </p:nvSpPr>
        <p:spPr bwMode="auto">
          <a:xfrm>
            <a:off x="7620000" y="0"/>
            <a:ext cx="1524000" cy="274638"/>
          </a:xfrm>
          <a:prstGeom prst="rect">
            <a:avLst/>
          </a:prstGeom>
          <a:solidFill>
            <a:srgbClr val="139CB7"/>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Lucida Sans" pitchFamily="34" charset="0"/>
                <a:ea typeface="Arial Unicode MS" pitchFamily="34" charset="-122"/>
                <a:cs typeface="Arial Unicode MS" pitchFamily="34" charset="-122"/>
              </a:defRPr>
            </a:lvl1pPr>
            <a:lvl2pPr marL="742950" indent="-285750">
              <a:defRPr sz="2400">
                <a:solidFill>
                  <a:schemeClr val="tx1"/>
                </a:solidFill>
                <a:latin typeface="Lucida Sans" pitchFamily="34" charset="0"/>
                <a:ea typeface="Arial Unicode MS" pitchFamily="34" charset="-122"/>
                <a:cs typeface="Arial Unicode MS" pitchFamily="34" charset="-122"/>
              </a:defRPr>
            </a:lvl2pPr>
            <a:lvl3pPr marL="1143000" indent="-228600">
              <a:defRPr sz="2400">
                <a:solidFill>
                  <a:schemeClr val="tx1"/>
                </a:solidFill>
                <a:latin typeface="Lucida Sans" pitchFamily="34" charset="0"/>
                <a:ea typeface="Arial Unicode MS" pitchFamily="34" charset="-122"/>
                <a:cs typeface="Arial Unicode MS" pitchFamily="34" charset="-122"/>
              </a:defRPr>
            </a:lvl3pPr>
            <a:lvl4pPr marL="1600200" indent="-228600">
              <a:defRPr sz="2400">
                <a:solidFill>
                  <a:schemeClr val="tx1"/>
                </a:solidFill>
                <a:latin typeface="Lucida Sans" pitchFamily="34" charset="0"/>
                <a:ea typeface="Arial Unicode MS" pitchFamily="34" charset="-122"/>
                <a:cs typeface="Arial Unicode MS" pitchFamily="34" charset="-122"/>
              </a:defRPr>
            </a:lvl4pPr>
            <a:lvl5pPr marL="2057400" indent="-228600">
              <a:defRPr sz="2400">
                <a:solidFill>
                  <a:schemeClr val="tx1"/>
                </a:solidFill>
                <a:latin typeface="Lucida Sans" pitchFamily="34" charset="0"/>
                <a:ea typeface="Arial Unicode MS" pitchFamily="34" charset="-122"/>
                <a:cs typeface="Arial Unicode MS" pitchFamily="34" charset="-122"/>
              </a:defRPr>
            </a:lvl5pPr>
            <a:lvl6pPr marL="25146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6pPr>
            <a:lvl7pPr marL="29718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7pPr>
            <a:lvl8pPr marL="34290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8pPr>
            <a:lvl9pPr marL="3886200" indent="-228600" eaLnBrk="0" fontAlgn="base" hangingPunct="0">
              <a:spcBef>
                <a:spcPct val="0"/>
              </a:spcBef>
              <a:spcAft>
                <a:spcPct val="0"/>
              </a:spcAft>
              <a:defRPr sz="2400">
                <a:solidFill>
                  <a:schemeClr val="tx1"/>
                </a:solidFill>
                <a:latin typeface="Lucida Sans" pitchFamily="34" charset="0"/>
                <a:ea typeface="Arial Unicode MS" pitchFamily="34" charset="-122"/>
                <a:cs typeface="Arial Unicode MS" pitchFamily="34" charset="-122"/>
              </a:defRPr>
            </a:lvl9pPr>
          </a:lstStyle>
          <a:p>
            <a:pPr fontAlgn="base">
              <a:spcBef>
                <a:spcPct val="0"/>
              </a:spcBef>
              <a:spcAft>
                <a:spcPct val="0"/>
              </a:spcAft>
              <a:defRPr/>
            </a:pPr>
            <a:r>
              <a:rPr lang="en-US" altLang="zh-CN" sz="1600" smtClean="0">
                <a:solidFill>
                  <a:srgbClr val="FFFFFF"/>
                </a:solidFill>
                <a:latin typeface="Calibri" pitchFamily="34" charset="0"/>
                <a:ea typeface="ＭＳ Ｐゴシック" pitchFamily="34" charset="-128"/>
              </a:rPr>
              <a:t> </a:t>
            </a:r>
          </a:p>
        </p:txBody>
      </p:sp>
    </p:spTree>
    <p:extLst>
      <p:ext uri="{BB962C8B-B14F-4D97-AF65-F5344CB8AC3E}">
        <p14:creationId xmlns:p14="http://schemas.microsoft.com/office/powerpoint/2010/main" val="6207017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457200" rtl="0" eaLnBrk="0" fontAlgn="base" hangingPunct="0">
        <a:spcBef>
          <a:spcPct val="0"/>
        </a:spcBef>
        <a:spcAft>
          <a:spcPct val="0"/>
        </a:spcAft>
        <a:defRPr sz="4000" kern="1200">
          <a:solidFill>
            <a:schemeClr val="tx1"/>
          </a:solidFill>
          <a:latin typeface="+mj-lt"/>
          <a:ea typeface="ＭＳ Ｐゴシック" pitchFamily="-65" charset="-128"/>
          <a:cs typeface="ＭＳ Ｐゴシック" pitchFamily="-65" charset="-128"/>
        </a:defRPr>
      </a:lvl1pPr>
      <a:lvl2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5pPr>
      <a:lvl6pPr marL="4572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6pPr>
      <a:lvl7pPr marL="9144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7pPr>
      <a:lvl8pPr marL="13716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8pPr>
      <a:lvl9pPr marL="18288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Clr>
          <a:srgbClr val="437085"/>
        </a:buClr>
        <a:buFont typeface="Wingdings" pitchFamily="2" charset="2"/>
        <a:buChar char="§"/>
        <a:defRPr sz="2800" kern="1200">
          <a:solidFill>
            <a:schemeClr val="tx1"/>
          </a:solidFill>
          <a:latin typeface="+mn-lt"/>
          <a:ea typeface="ＭＳ Ｐゴシック" pitchFamily="-65" charset="-128"/>
          <a:cs typeface="ＭＳ Ｐゴシック" pitchFamily="-65" charset="-128"/>
        </a:defRPr>
      </a:lvl1pPr>
      <a:lvl2pPr marL="742950" indent="-285750" algn="l" defTabSz="457200" rtl="0" eaLnBrk="0" fontAlgn="base" hangingPunct="0">
        <a:spcBef>
          <a:spcPct val="20000"/>
        </a:spcBef>
        <a:spcAft>
          <a:spcPct val="0"/>
        </a:spcAft>
        <a:buClr>
          <a:srgbClr val="357E69"/>
        </a:buClr>
        <a:buFont typeface="Wingdings" pitchFamily="2" charset="2"/>
        <a:buChar char="§"/>
        <a:defRPr sz="2400" kern="1200">
          <a:solidFill>
            <a:schemeClr val="tx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Clr>
          <a:srgbClr val="918BA3"/>
        </a:buClr>
        <a:buFont typeface="Wingdings" pitchFamily="2" charset="2"/>
        <a:buChar char="§"/>
        <a:defRPr sz="20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Clr>
          <a:srgbClr val="2F6E7E"/>
        </a:buClr>
        <a:buFont typeface="Wingdings" pitchFamily="2" charset="2"/>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Clr>
          <a:srgbClr val="233337"/>
        </a:buClr>
        <a:buFont typeface="Wingdings" pitchFamily="2" charset="2"/>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77F4C1BE-B350-4B9D-BDEB-0C2DA50D5AA2}" type="datetime1">
              <a:rPr lang="en-US" altLang="zh-CN" smtClean="0">
                <a:solidFill>
                  <a:prstClr val="black">
                    <a:tint val="95000"/>
                  </a:prstClr>
                </a:solidFill>
              </a:rPr>
              <a:pPr/>
              <a:t>12/26/2018</a:t>
            </a:fld>
            <a:endParaRPr lang="en-US">
              <a:solidFill>
                <a:prstClr val="black">
                  <a:tint val="95000"/>
                </a:prstClr>
              </a:solidFill>
            </a:endParaRPr>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solidFill>
                  <a:prstClr val="black">
                    <a:tint val="95000"/>
                  </a:prstClr>
                </a:solidFill>
              </a:rPr>
              <a:t>J. Leskovec, A. Rajaraman, J. Ullman: Mining of Massive Datasets, http://www.mmds.org</a:t>
            </a:r>
            <a:endParaRPr lang="en-US" dirty="0">
              <a:solidFill>
                <a:prstClr val="black">
                  <a:tint val="95000"/>
                </a:prstClr>
              </a:solidFill>
            </a:endParaRPr>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43651665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sldNum="0"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77F4C1BE-B350-4B9D-BDEB-0C2DA50D5AA2}" type="datetime1">
              <a:rPr lang="en-US" altLang="zh-CN" smtClean="0">
                <a:solidFill>
                  <a:prstClr val="black">
                    <a:tint val="95000"/>
                  </a:prstClr>
                </a:solidFill>
              </a:rPr>
              <a:pPr/>
              <a:t>12/26/2018</a:t>
            </a:fld>
            <a:endParaRPr lang="en-US">
              <a:solidFill>
                <a:prstClr val="black">
                  <a:tint val="95000"/>
                </a:prstClr>
              </a:solidFill>
            </a:endParaRPr>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solidFill>
                  <a:prstClr val="black">
                    <a:tint val="95000"/>
                  </a:prstClr>
                </a:solidFill>
              </a:rPr>
              <a:t>J. Leskovec, A. Rajaraman, J. Ullman: Mining of Massive Datasets, http://www.mmds.org</a:t>
            </a:r>
            <a:endParaRPr lang="en-US" dirty="0">
              <a:solidFill>
                <a:prstClr val="black">
                  <a:tint val="95000"/>
                </a:prstClr>
              </a:solidFill>
            </a:endParaRPr>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98083664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sldNum="0"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Microsoft_Excel_97-2003_Worksheet1.xls"/></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igir.org/general-information/award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9.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hyperlink" Target="http://www.stanford.edu/" TargetMode="Externa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0.xml"/><Relationship Id="rId1" Type="http://schemas.openxmlformats.org/officeDocument/2006/relationships/vmlDrawing" Target="../drawings/vmlDrawing3.vml"/><Relationship Id="rId5" Type="http://schemas.openxmlformats.org/officeDocument/2006/relationships/image" Target="../media/image280.png"/><Relationship Id="rId4" Type="http://schemas.openxmlformats.org/officeDocument/2006/relationships/image" Target="../media/image63.wmf"/></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0.xml"/><Relationship Id="rId1" Type="http://schemas.openxmlformats.org/officeDocument/2006/relationships/vmlDrawing" Target="../drawings/vmlDrawing4.vml"/><Relationship Id="rId6" Type="http://schemas.openxmlformats.org/officeDocument/2006/relationships/image" Target="../media/image110.png"/><Relationship Id="rId5" Type="http://schemas.openxmlformats.org/officeDocument/2006/relationships/image" Target="../media/image64.wmf"/><Relationship Id="rId4" Type="http://schemas.openxmlformats.org/officeDocument/2006/relationships/oleObject" Target="../embeddings/oleObject3.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0.xml"/><Relationship Id="rId1" Type="http://schemas.openxmlformats.org/officeDocument/2006/relationships/vmlDrawing" Target="../drawings/vmlDrawing5.vml"/><Relationship Id="rId6" Type="http://schemas.openxmlformats.org/officeDocument/2006/relationships/image" Target="../media/image64.wmf"/><Relationship Id="rId5" Type="http://schemas.openxmlformats.org/officeDocument/2006/relationships/oleObject" Target="../embeddings/oleObject4.bin"/><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0.xml"/><Relationship Id="rId1" Type="http://schemas.openxmlformats.org/officeDocument/2006/relationships/vmlDrawing" Target="../drawings/vmlDrawing6.vml"/><Relationship Id="rId6" Type="http://schemas.openxmlformats.org/officeDocument/2006/relationships/image" Target="../media/image64.wmf"/><Relationship Id="rId5" Type="http://schemas.openxmlformats.org/officeDocument/2006/relationships/oleObject" Target="../embeddings/oleObject5.bin"/><Relationship Id="rId4" Type="http://schemas.openxmlformats.org/officeDocument/2006/relationships/image" Target="../media/image15.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0.xml"/><Relationship Id="rId1" Type="http://schemas.openxmlformats.org/officeDocument/2006/relationships/vmlDrawing" Target="../drawings/vmlDrawing7.vml"/><Relationship Id="rId5" Type="http://schemas.openxmlformats.org/officeDocument/2006/relationships/image" Target="../media/image65.wmf"/><Relationship Id="rId4" Type="http://schemas.openxmlformats.org/officeDocument/2006/relationships/oleObject" Target="../embeddings/oleObject6.bin"/></Relationships>
</file>

<file path=ppt/slides/_rels/slide9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7.xml"/><Relationship Id="rId1" Type="http://schemas.openxmlformats.org/officeDocument/2006/relationships/vmlDrawing" Target="../drawings/vmlDrawing8.vml"/><Relationship Id="rId6" Type="http://schemas.openxmlformats.org/officeDocument/2006/relationships/image" Target="../media/image66.wmf"/><Relationship Id="rId5" Type="http://schemas.openxmlformats.org/officeDocument/2006/relationships/oleObject" Target="../embeddings/oleObject7.bin"/><Relationship Id="rId4" Type="http://schemas.openxmlformats.org/officeDocument/2006/relationships/image" Target="../media/image22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7.xml"/><Relationship Id="rId1" Type="http://schemas.openxmlformats.org/officeDocument/2006/relationships/vmlDrawing" Target="../drawings/vmlDrawing9.vml"/><Relationship Id="rId6" Type="http://schemas.openxmlformats.org/officeDocument/2006/relationships/image" Target="../media/image67.wmf"/><Relationship Id="rId5" Type="http://schemas.openxmlformats.org/officeDocument/2006/relationships/oleObject" Target="../embeddings/oleObject8.bin"/><Relationship Id="rId4" Type="http://schemas.openxmlformats.org/officeDocument/2006/relationships/image" Target="../media/image22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7.xml"/><Relationship Id="rId1" Type="http://schemas.openxmlformats.org/officeDocument/2006/relationships/vmlDrawing" Target="../drawings/vmlDrawing10.vml"/><Relationship Id="rId6" Type="http://schemas.openxmlformats.org/officeDocument/2006/relationships/image" Target="../media/image69.wmf"/><Relationship Id="rId5" Type="http://schemas.openxmlformats.org/officeDocument/2006/relationships/oleObject" Target="../embeddings/oleObject10.bin"/><Relationship Id="rId4" Type="http://schemas.openxmlformats.org/officeDocument/2006/relationships/image" Target="../media/image68.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7.xml"/><Relationship Id="rId1" Type="http://schemas.openxmlformats.org/officeDocument/2006/relationships/vmlDrawing" Target="../drawings/vmlDrawing11.vml"/><Relationship Id="rId4" Type="http://schemas.openxmlformats.org/officeDocument/2006/relationships/image" Target="../media/image68.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7.xml"/><Relationship Id="rId1" Type="http://schemas.openxmlformats.org/officeDocument/2006/relationships/vmlDrawing" Target="../drawings/vmlDrawing12.vml"/><Relationship Id="rId4" Type="http://schemas.openxmlformats.org/officeDocument/2006/relationships/image" Target="../media/image6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2644775"/>
            <a:ext cx="8535988" cy="1143000"/>
          </a:xfrm>
        </p:spPr>
        <p:txBody>
          <a:bodyPr>
            <a:normAutofit/>
          </a:bodyPr>
          <a:lstStyle/>
          <a:p>
            <a:pPr>
              <a:defRPr/>
            </a:pPr>
            <a:r>
              <a:rPr lang="en-US" altLang="zh-CN" dirty="0"/>
              <a:t>Boolean retrieval</a:t>
            </a:r>
            <a:endParaRPr lang="en-US" altLang="zh-CN" dirty="0" smtClean="0">
              <a:ea typeface="ＭＳ Ｐゴシック" pitchFamily="34" charset="-128"/>
            </a:endParaRPr>
          </a:p>
        </p:txBody>
      </p:sp>
    </p:spTree>
    <p:extLst>
      <p:ext uri="{BB962C8B-B14F-4D97-AF65-F5344CB8AC3E}">
        <p14:creationId xmlns:p14="http://schemas.microsoft.com/office/powerpoint/2010/main" val="631600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2644775"/>
            <a:ext cx="8535988" cy="1143000"/>
          </a:xfrm>
        </p:spPr>
        <p:txBody>
          <a:bodyPr>
            <a:normAutofit/>
          </a:bodyPr>
          <a:lstStyle/>
          <a:p>
            <a:pPr>
              <a:defRPr/>
            </a:pPr>
            <a:r>
              <a:rPr lang="en-US" altLang="zh-CN" dirty="0" smtClean="0"/>
              <a:t>MapReduce</a:t>
            </a:r>
            <a:endParaRPr lang="en-US" altLang="zh-CN" dirty="0" smtClean="0">
              <a:ea typeface="ＭＳ Ｐゴシック" pitchFamily="34" charset="-128"/>
            </a:endParaRPr>
          </a:p>
        </p:txBody>
      </p:sp>
    </p:spTree>
    <p:extLst>
      <p:ext uri="{BB962C8B-B14F-4D97-AF65-F5344CB8AC3E}">
        <p14:creationId xmlns:p14="http://schemas.microsoft.com/office/powerpoint/2010/main" val="328816776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PageRank</a:t>
            </a:r>
            <a:r>
              <a:rPr lang="en-US" dirty="0" smtClean="0"/>
              <a:t>: Problems</a:t>
            </a:r>
            <a:endParaRPr lang="en-US" dirty="0"/>
          </a:p>
        </p:txBody>
      </p:sp>
      <p:sp>
        <p:nvSpPr>
          <p:cNvPr id="3" name="Content Placeholder 2"/>
          <p:cNvSpPr>
            <a:spLocks noGrp="1"/>
          </p:cNvSpPr>
          <p:nvPr>
            <p:ph idx="1"/>
          </p:nvPr>
        </p:nvSpPr>
        <p:spPr>
          <a:xfrm>
            <a:off x="457199" y="1295400"/>
            <a:ext cx="8244336" cy="5257801"/>
          </a:xfrm>
        </p:spPr>
        <p:txBody>
          <a:bodyPr>
            <a:normAutofit/>
          </a:bodyPr>
          <a:lstStyle/>
          <a:p>
            <a:pPr marL="118872" indent="0">
              <a:buNone/>
            </a:pPr>
            <a:r>
              <a:rPr lang="en-US" b="1" u="sng" dirty="0" smtClean="0">
                <a:solidFill>
                  <a:srgbClr val="D60093"/>
                </a:solidFill>
              </a:rPr>
              <a:t>Two problems:</a:t>
            </a:r>
          </a:p>
          <a:p>
            <a:r>
              <a:rPr lang="en-US" b="1" dirty="0" smtClean="0"/>
              <a:t>(1)</a:t>
            </a:r>
            <a:r>
              <a:rPr lang="en-US" dirty="0" smtClean="0"/>
              <a:t> Some pages are </a:t>
            </a:r>
            <a:br>
              <a:rPr lang="en-US" dirty="0" smtClean="0"/>
            </a:br>
            <a:r>
              <a:rPr lang="en-US" b="1" dirty="0" smtClean="0">
                <a:solidFill>
                  <a:srgbClr val="0000FF"/>
                </a:solidFill>
              </a:rPr>
              <a:t>dead ends</a:t>
            </a:r>
            <a:r>
              <a:rPr lang="en-US" dirty="0"/>
              <a:t> </a:t>
            </a:r>
            <a:r>
              <a:rPr lang="en-US" dirty="0" smtClean="0"/>
              <a:t>(have no out-links)</a:t>
            </a:r>
          </a:p>
          <a:p>
            <a:pPr lvl="1"/>
            <a:r>
              <a:rPr lang="en-US" dirty="0" smtClean="0"/>
              <a:t>Random walk has “nowhere” to go to</a:t>
            </a:r>
          </a:p>
          <a:p>
            <a:pPr lvl="1"/>
            <a:r>
              <a:rPr lang="en-US" dirty="0" smtClean="0"/>
              <a:t>Such pages cause importance to “leak out”</a:t>
            </a:r>
          </a:p>
          <a:p>
            <a:endParaRPr lang="en-US" dirty="0" smtClean="0"/>
          </a:p>
          <a:p>
            <a:r>
              <a:rPr lang="en-US" b="1" dirty="0"/>
              <a:t>(2)</a:t>
            </a:r>
            <a:r>
              <a:rPr lang="en-US" b="1" dirty="0" smtClean="0">
                <a:solidFill>
                  <a:srgbClr val="0000FF"/>
                </a:solidFill>
              </a:rPr>
              <a:t> </a:t>
            </a:r>
            <a:r>
              <a:rPr lang="en-US" b="1" dirty="0" smtClean="0">
                <a:solidFill>
                  <a:srgbClr val="008000"/>
                </a:solidFill>
              </a:rPr>
              <a:t>Spider traps:</a:t>
            </a:r>
            <a:r>
              <a:rPr lang="en-US" dirty="0" smtClean="0">
                <a:solidFill>
                  <a:srgbClr val="008000"/>
                </a:solidFill>
              </a:rPr>
              <a:t> </a:t>
            </a:r>
            <a:br>
              <a:rPr lang="en-US" dirty="0" smtClean="0">
                <a:solidFill>
                  <a:srgbClr val="008000"/>
                </a:solidFill>
              </a:rPr>
            </a:br>
            <a:r>
              <a:rPr lang="en-US" dirty="0" smtClean="0"/>
              <a:t>(all out-links are within the group)</a:t>
            </a:r>
          </a:p>
          <a:p>
            <a:pPr lvl="1"/>
            <a:r>
              <a:rPr lang="en-US" dirty="0" smtClean="0"/>
              <a:t>Random walked gets “stuck” in a trap</a:t>
            </a:r>
          </a:p>
          <a:p>
            <a:pPr lvl="1"/>
            <a:r>
              <a:rPr lang="en-US" dirty="0" smtClean="0"/>
              <a:t>And eventually spider traps absorb all importance</a:t>
            </a:r>
            <a:endParaRPr lang="en-US" dirty="0"/>
          </a:p>
        </p:txBody>
      </p:sp>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prstClr val="white"/>
              </a:solidFill>
            </a:endParaRPr>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prstClr val="white"/>
              </a:solidFill>
            </a:endParaRPr>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prstClr val="white"/>
              </a:solidFill>
            </a:endParaRPr>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prstClr val="white"/>
              </a:solidFill>
            </a:endParaRPr>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prstClr val="white"/>
              </a:solidFill>
            </a:endParaRPr>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prstClr val="white"/>
              </a:solidFill>
            </a:endParaRPr>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prstClr val="white"/>
              </a:solidFill>
            </a:endParaRPr>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prstClr val="white"/>
              </a:solidFill>
            </a:endParaRPr>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924800" y="1130224"/>
            <a:ext cx="1184940" cy="369332"/>
          </a:xfrm>
          <a:prstGeom prst="rect">
            <a:avLst/>
          </a:prstGeom>
          <a:noFill/>
        </p:spPr>
        <p:txBody>
          <a:bodyPr wrap="none" rtlCol="0">
            <a:spAutoFit/>
          </a:bodyPr>
          <a:lstStyle/>
          <a:p>
            <a:r>
              <a:rPr lang="en-US" dirty="0" smtClean="0">
                <a:solidFill>
                  <a:srgbClr val="0000FF"/>
                </a:solidFill>
                <a:latin typeface="Arial" pitchFamily="34" charset="0"/>
                <a:cs typeface="Arial" pitchFamily="34" charset="0"/>
              </a:rPr>
              <a:t>Dead end</a:t>
            </a:r>
          </a:p>
        </p:txBody>
      </p:sp>
      <p:sp>
        <p:nvSpPr>
          <p:cNvPr id="7" name="TextBox 6"/>
          <p:cNvSpPr txBox="1"/>
          <p:nvPr/>
        </p:nvSpPr>
        <p:spPr>
          <a:xfrm rot="622290">
            <a:off x="7636816" y="3523230"/>
            <a:ext cx="1313180"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415798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Spider </a:t>
            </a:r>
            <a:r>
              <a:rPr lang="en-US" dirty="0" smtClean="0"/>
              <a:t>Traps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008000"/>
                    </a:solidFill>
                  </a:rPr>
                  <a:t>Power Iteration:</a:t>
                </a:r>
              </a:p>
              <a:p>
                <a:pPr lvl="1"/>
                <a:r>
                  <a:rPr lang="en-US" dirty="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a:cs typeface="Times New Roman" pitchFamily="18" charset="0"/>
                              </a:rPr>
                            </m:ctrlPr>
                          </m:fPr>
                          <m:num>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smtClean="0"/>
              </a:p>
              <a:p>
                <a:r>
                  <a:rPr lang="en-US" b="1" dirty="0" smtClean="0">
                    <a:solidFill>
                      <a:srgbClr val="D60093"/>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2/6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/12	5/24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1/6	</a:t>
                </a:r>
                <a:r>
                  <a:rPr lang="en-US" sz="2400" dirty="0">
                    <a:latin typeface="Times New Roman" pitchFamily="18" charset="0"/>
                    <a:cs typeface="Times New Roman" pitchFamily="18" charset="0"/>
                  </a:rPr>
                  <a:t>2</a:t>
                </a:r>
                <a:r>
                  <a:rPr lang="en-US" sz="2400" dirty="0" smtClean="0">
                    <a:latin typeface="Times New Roman" pitchFamily="18" charset="0"/>
                    <a:cs typeface="Times New Roman" pitchFamily="18" charset="0"/>
                  </a:rPr>
                  <a:t>/12	3/24	…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y</a:t>
              </a:r>
              <a:endParaRPr lang="en-US" sz="2400" b="1" dirty="0">
                <a:solidFill>
                  <a:prstClr val="white"/>
                </a:solidFill>
                <a:latin typeface="Arial" pitchFamily="34" charset="0"/>
                <a:cs typeface="Arial" pitchFamily="34" charset="0"/>
              </a:endParaRP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a</a:t>
              </a:r>
              <a:endParaRPr lang="en-US" sz="2400" b="1" dirty="0">
                <a:solidFill>
                  <a:prstClr val="white"/>
                </a:solidFill>
                <a:latin typeface="Arial" pitchFamily="34" charset="0"/>
                <a:cs typeface="Arial" pitchFamily="34" charset="0"/>
              </a:endParaRP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m</a:t>
              </a:r>
              <a:endParaRPr lang="en-US" sz="2400" b="1" dirty="0">
                <a:solidFill>
                  <a:prstClr val="white"/>
                </a:solidFill>
                <a:latin typeface="Arial" pitchFamily="34" charset="0"/>
                <a:cs typeface="Arial" pitchFamily="34" charset="0"/>
              </a:endParaRPr>
            </a:p>
          </p:txBody>
        </p:sp>
      </p:grpSp>
      <p:graphicFrame>
        <p:nvGraphicFramePr>
          <p:cNvPr id="39" name="Table 38"/>
          <p:cNvGraphicFramePr>
            <a:graphicFrameLocks noGrp="1"/>
          </p:cNvGraphicFramePr>
          <p:nvPr>
            <p:extLst>
              <p:ext uri="{D42A27DB-BD31-4B8C-83A1-F6EECF244321}">
                <p14:modId xmlns:p14="http://schemas.microsoft.com/office/powerpoint/2010/main" val="657650794"/>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dirty="0" smtClean="0">
                <a:solidFill>
                  <a:prstClr val="black"/>
                </a:solidFill>
                <a:latin typeface="Arial" pitchFamily="34" charset="0"/>
                <a:cs typeface="Arial" pitchFamily="34" charset="0"/>
              </a:rPr>
              <a:t>m is a spider trap</a:t>
            </a:r>
          </a:p>
        </p:txBody>
      </p:sp>
      <p:sp>
        <p:nvSpPr>
          <p:cNvPr id="9" name="Rectangle 8"/>
          <p:cNvSpPr/>
          <p:nvPr/>
        </p:nvSpPr>
        <p:spPr>
          <a:xfrm>
            <a:off x="762000" y="6272977"/>
            <a:ext cx="5638800" cy="400110"/>
          </a:xfrm>
          <a:prstGeom prst="rect">
            <a:avLst/>
          </a:prstGeom>
        </p:spPr>
        <p:txBody>
          <a:bodyPr wrap="square">
            <a:spAutoFit/>
          </a:bodyPr>
          <a:lstStyle/>
          <a:p>
            <a:r>
              <a:rPr lang="en-US" sz="2000" dirty="0" smtClean="0">
                <a:solidFill>
                  <a:prstClr val="black"/>
                </a:solidFill>
              </a:rPr>
              <a:t>All the PageRank score gets “trapped” in node m.</a:t>
            </a:r>
            <a:endParaRPr lang="en-US" sz="2000" dirty="0">
              <a:solidFill>
                <a:prstClr val="black"/>
              </a:solidFill>
            </a:endParaRPr>
          </a:p>
        </p:txBody>
      </p:sp>
    </p:spTree>
    <p:extLst>
      <p:ext uri="{BB962C8B-B14F-4D97-AF65-F5344CB8AC3E}">
        <p14:creationId xmlns:p14="http://schemas.microsoft.com/office/powerpoint/2010/main" val="405957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Solution: Teleports!</a:t>
            </a:r>
            <a:endParaRPr lang="en-US" dirty="0">
              <a:solidFill>
                <a:schemeClr val="accent1">
                  <a:satMod val="150000"/>
                </a:schemeClr>
              </a:solidFill>
            </a:endParaRP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smtClean="0"/>
              <a:t>The Google solution for spider traps: </a:t>
            </a:r>
            <a:r>
              <a:rPr lang="en-US" b="1" dirty="0" smtClean="0">
                <a:solidFill>
                  <a:srgbClr val="D60093"/>
                </a:solidFill>
              </a:rPr>
              <a:t>At each time step, the random surfer has two options</a:t>
            </a:r>
          </a:p>
          <a:p>
            <a:pPr lvl="1"/>
            <a:r>
              <a:rPr lang="en-US" dirty="0" smtClean="0"/>
              <a:t>With prob. </a:t>
            </a:r>
            <a:r>
              <a:rPr lang="en-US" b="1" i="1" dirty="0" smtClean="0">
                <a:latin typeface="Symbol" pitchFamily="18" charset="2"/>
                <a:sym typeface="Symbol" pitchFamily="18" charset="2"/>
              </a:rPr>
              <a:t></a:t>
            </a:r>
            <a:r>
              <a:rPr lang="en-US" dirty="0" smtClean="0"/>
              <a:t>, follow a link at random</a:t>
            </a:r>
          </a:p>
          <a:p>
            <a:pPr lvl="1"/>
            <a:r>
              <a:rPr lang="en-US" dirty="0" smtClean="0"/>
              <a:t>With prob. </a:t>
            </a:r>
            <a:r>
              <a:rPr lang="en-US" b="1" dirty="0" smtClean="0"/>
              <a:t>1-</a:t>
            </a:r>
            <a:r>
              <a:rPr lang="en-US" b="1" i="1" dirty="0" smtClean="0">
                <a:latin typeface="Symbol" pitchFamily="18" charset="2"/>
                <a:sym typeface="Symbol" pitchFamily="18" charset="2"/>
              </a:rPr>
              <a:t></a:t>
            </a:r>
            <a:r>
              <a:rPr lang="en-US" dirty="0" smtClean="0"/>
              <a:t>, jump to some random page</a:t>
            </a:r>
          </a:p>
          <a:p>
            <a:pPr lvl="1"/>
            <a:r>
              <a:rPr lang="en-US" dirty="0" smtClean="0"/>
              <a:t>Common values for </a:t>
            </a:r>
            <a:r>
              <a:rPr lang="en-US" b="1" i="1" dirty="0" smtClean="0">
                <a:latin typeface="Symbol" pitchFamily="18" charset="2"/>
                <a:sym typeface="Symbol" pitchFamily="18" charset="2"/>
              </a:rPr>
              <a:t></a:t>
            </a:r>
            <a:r>
              <a:rPr lang="en-US" dirty="0" smtClean="0"/>
              <a:t>  are in the range 0.8 to 0.9</a:t>
            </a:r>
          </a:p>
          <a:p>
            <a:r>
              <a:rPr lang="en-US" b="1" dirty="0" smtClean="0">
                <a:solidFill>
                  <a:srgbClr val="0000FF"/>
                </a:solidFill>
              </a:rPr>
              <a:t>Surfer will teleport out of spider trap </a:t>
            </a:r>
            <a:br>
              <a:rPr lang="en-US" b="1" dirty="0" smtClean="0">
                <a:solidFill>
                  <a:srgbClr val="0000FF"/>
                </a:solidFill>
              </a:rPr>
            </a:br>
            <a:r>
              <a:rPr lang="en-US" b="1" dirty="0" smtClean="0">
                <a:solidFill>
                  <a:srgbClr val="0000FF"/>
                </a:solidFill>
              </a:rPr>
              <a:t>within a few time steps</a:t>
            </a:r>
          </a:p>
        </p:txBody>
      </p:sp>
      <p:grpSp>
        <p:nvGrpSpPr>
          <p:cNvPr id="15" name="Group 20"/>
          <p:cNvGrpSpPr/>
          <p:nvPr/>
        </p:nvGrpSpPr>
        <p:grpSpPr>
          <a:xfrm>
            <a:off x="3729182" y="5181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y</a:t>
              </a:r>
              <a:endParaRPr lang="en-US" sz="2400" b="1" dirty="0">
                <a:solidFill>
                  <a:prstClr val="white"/>
                </a:solidFill>
                <a:latin typeface="Arial" pitchFamily="34" charset="0"/>
                <a:cs typeface="Arial" pitchFamily="34" charset="0"/>
              </a:endParaRP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a</a:t>
              </a:r>
              <a:endParaRPr lang="en-US" sz="2400" b="1" dirty="0">
                <a:solidFill>
                  <a:prstClr val="white"/>
                </a:solidFill>
                <a:latin typeface="Arial" pitchFamily="34" charset="0"/>
                <a:cs typeface="Arial" pitchFamily="34" charset="0"/>
              </a:endParaRP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m</a:t>
              </a:r>
              <a:endParaRPr lang="en-US" sz="2400" b="1" dirty="0">
                <a:solidFill>
                  <a:prstClr val="white"/>
                </a:solidFill>
                <a:latin typeface="Arial" pitchFamily="34" charset="0"/>
                <a:cs typeface="Arial" pitchFamily="34" charset="0"/>
              </a:endParaRPr>
            </a:p>
          </p:txBody>
        </p:sp>
      </p:grpSp>
      <p:cxnSp>
        <p:nvCxnSpPr>
          <p:cNvPr id="23" name="Curved Connector 22"/>
          <p:cNvCxnSpPr/>
          <p:nvPr/>
        </p:nvCxnSpPr>
        <p:spPr>
          <a:xfrm flipH="1" flipV="1">
            <a:off x="5253182"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8610600"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6027680" y="5638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37" name="Freeform 36"/>
          <p:cNvSpPr/>
          <p:nvPr/>
        </p:nvSpPr>
        <p:spPr>
          <a:xfrm rot="1803983">
            <a:off x="8319653" y="5794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35" name="Freeform 34"/>
          <p:cNvSpPr/>
          <p:nvPr/>
        </p:nvSpPr>
        <p:spPr>
          <a:xfrm>
            <a:off x="7696204" y="5548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39" name="Freeform 38"/>
          <p:cNvSpPr/>
          <p:nvPr/>
        </p:nvSpPr>
        <p:spPr>
          <a:xfrm rot="15957252">
            <a:off x="7476168" y="6036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pSp>
        <p:nvGrpSpPr>
          <p:cNvPr id="24" name="Group 20"/>
          <p:cNvGrpSpPr/>
          <p:nvPr/>
        </p:nvGrpSpPr>
        <p:grpSpPr>
          <a:xfrm>
            <a:off x="7086600" y="5181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y</a:t>
              </a:r>
              <a:endParaRPr lang="en-US" sz="2400" b="1" dirty="0">
                <a:solidFill>
                  <a:prstClr val="white"/>
                </a:solidFill>
                <a:latin typeface="Arial" pitchFamily="34" charset="0"/>
                <a:cs typeface="Arial" pitchFamily="34" charset="0"/>
              </a:endParaRP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a</a:t>
              </a:r>
              <a:endParaRPr lang="en-US" sz="2400" b="1" dirty="0">
                <a:solidFill>
                  <a:prstClr val="white"/>
                </a:solidFill>
                <a:latin typeface="Arial" pitchFamily="34" charset="0"/>
                <a:cs typeface="Arial" pitchFamily="34" charset="0"/>
              </a:endParaRP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m</a:t>
              </a:r>
              <a:endParaRPr lang="en-US" sz="2400" b="1" dirty="0">
                <a:solidFill>
                  <a:prstClr val="white"/>
                </a:solidFill>
                <a:latin typeface="Arial" pitchFamily="34" charset="0"/>
                <a:cs typeface="Arial" pitchFamily="34" charset="0"/>
              </a:endParaRPr>
            </a:p>
          </p:txBody>
        </p:sp>
      </p:grpSp>
    </p:spTree>
    <p:extLst>
      <p:ext uri="{BB962C8B-B14F-4D97-AF65-F5344CB8AC3E}">
        <p14:creationId xmlns:p14="http://schemas.microsoft.com/office/powerpoint/2010/main" val="187899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3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Dead Ends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008000"/>
                    </a:solidFill>
                  </a:rPr>
                  <a:t>Power Iteration:</a:t>
                </a:r>
              </a:p>
              <a:p>
                <a:pPr lvl="1"/>
                <a:r>
                  <a:rPr lang="en-US" dirty="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a:cs typeface="Times New Roman" pitchFamily="18" charset="0"/>
                              </a:rPr>
                            </m:ctrlPr>
                          </m:fPr>
                          <m:num>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smtClean="0"/>
              </a:p>
              <a:p>
                <a:r>
                  <a:rPr lang="en-US" b="1" dirty="0" smtClean="0">
                    <a:solidFill>
                      <a:srgbClr val="D60093"/>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2/6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/12	5/24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1/6	</a:t>
                </a:r>
                <a:r>
                  <a:rPr lang="en-US" sz="2400" dirty="0">
                    <a:latin typeface="Times New Roman" pitchFamily="18" charset="0"/>
                    <a:cs typeface="Times New Roman" pitchFamily="18" charset="0"/>
                  </a:rPr>
                  <a:t>2</a:t>
                </a:r>
                <a:r>
                  <a:rPr lang="en-US" sz="2400" dirty="0" smtClean="0">
                    <a:latin typeface="Times New Roman" pitchFamily="18" charset="0"/>
                    <a:cs typeface="Times New Roman" pitchFamily="18" charset="0"/>
                  </a:rPr>
                  <a:t>/12	3/24	…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1/12	2/24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y</a:t>
              </a:r>
              <a:endParaRPr lang="en-US" sz="2400" b="1" dirty="0">
                <a:solidFill>
                  <a:prstClr val="white"/>
                </a:solidFill>
                <a:latin typeface="Arial" pitchFamily="34" charset="0"/>
                <a:cs typeface="Arial" pitchFamily="34" charset="0"/>
              </a:endParaRP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a</a:t>
              </a:r>
              <a:endParaRPr lang="en-US" sz="2400" b="1" dirty="0">
                <a:solidFill>
                  <a:prstClr val="white"/>
                </a:solidFill>
                <a:latin typeface="Arial" pitchFamily="34" charset="0"/>
                <a:cs typeface="Arial" pitchFamily="34" charset="0"/>
              </a:endParaRP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m</a:t>
              </a:r>
              <a:endParaRPr lang="en-US" sz="2400" b="1" dirty="0">
                <a:solidFill>
                  <a:prstClr val="white"/>
                </a:solidFill>
                <a:latin typeface="Arial" pitchFamily="34" charset="0"/>
                <a:cs typeface="Arial" pitchFamily="34" charset="0"/>
              </a:endParaRPr>
            </a:p>
          </p:txBody>
        </p:sp>
      </p:grpSp>
      <p:graphicFrame>
        <p:nvGraphicFramePr>
          <p:cNvPr id="39" name="Table 38"/>
          <p:cNvGraphicFramePr>
            <a:graphicFrameLocks noGrp="1"/>
          </p:cNvGraphicFramePr>
          <p:nvPr>
            <p:extLst>
              <p:ext uri="{D42A27DB-BD31-4B8C-83A1-F6EECF244321}">
                <p14:modId xmlns:p14="http://schemas.microsoft.com/office/powerpoint/2010/main" val="4153974769"/>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7" name="Rectangle 6"/>
          <p:cNvSpPr/>
          <p:nvPr/>
        </p:nvSpPr>
        <p:spPr>
          <a:xfrm>
            <a:off x="707200" y="6305490"/>
            <a:ext cx="7370000" cy="400110"/>
          </a:xfrm>
          <a:prstGeom prst="rect">
            <a:avLst/>
          </a:prstGeom>
        </p:spPr>
        <p:txBody>
          <a:bodyPr wrap="square">
            <a:spAutoFit/>
          </a:bodyPr>
          <a:lstStyle/>
          <a:p>
            <a:r>
              <a:rPr lang="en-US" sz="2000" dirty="0" smtClean="0">
                <a:solidFill>
                  <a:prstClr val="black"/>
                </a:solidFill>
              </a:rPr>
              <a:t>Here the PageRank “leaks” out since the matrix is not stochastic.</a:t>
            </a:r>
            <a:endParaRPr lang="en-US" sz="2000" dirty="0">
              <a:solidFill>
                <a:prstClr val="black"/>
              </a:solidFill>
            </a:endParaRPr>
          </a:p>
        </p:txBody>
      </p:sp>
    </p:spTree>
    <p:extLst>
      <p:ext uri="{BB962C8B-B14F-4D97-AF65-F5344CB8AC3E}">
        <p14:creationId xmlns:p14="http://schemas.microsoft.com/office/powerpoint/2010/main" val="282712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Solution: Always Teleport!</a:t>
            </a:r>
          </a:p>
        </p:txBody>
      </p:sp>
      <p:sp>
        <p:nvSpPr>
          <p:cNvPr id="86019" name="Rectangle 3"/>
          <p:cNvSpPr>
            <a:spLocks noGrp="1"/>
          </p:cNvSpPr>
          <p:nvPr>
            <p:ph idx="1"/>
          </p:nvPr>
        </p:nvSpPr>
        <p:spPr>
          <a:xfrm>
            <a:off x="457200" y="1295400"/>
            <a:ext cx="8229600" cy="2514600"/>
          </a:xfrm>
        </p:spPr>
        <p:txBody>
          <a:bodyPr/>
          <a:lstStyle/>
          <a:p>
            <a:r>
              <a:rPr lang="en-US" b="1" dirty="0" smtClean="0">
                <a:solidFill>
                  <a:srgbClr val="D60093"/>
                </a:solidFill>
              </a:rPr>
              <a:t>Teleports:</a:t>
            </a:r>
            <a:r>
              <a:rPr lang="en-US" b="1" dirty="0">
                <a:solidFill>
                  <a:srgbClr val="D60093"/>
                </a:solidFill>
              </a:rPr>
              <a:t> </a:t>
            </a:r>
            <a:r>
              <a:rPr lang="en-US" dirty="0" smtClean="0"/>
              <a:t>Follow random teleport links with probability 1.0 from dead-ends</a:t>
            </a:r>
          </a:p>
          <a:p>
            <a:pPr lvl="1"/>
            <a:r>
              <a:rPr lang="en-US" dirty="0" smtClean="0"/>
              <a:t>Adjust matrix accordingly</a:t>
            </a:r>
          </a:p>
          <a:p>
            <a:pPr>
              <a:buFont typeface="Wingdings 2" pitchFamily="18" charset="2"/>
              <a:buNone/>
            </a:pPr>
            <a:endParaRPr lang="en-US" dirty="0" smtClean="0"/>
          </a:p>
        </p:txBody>
      </p:sp>
      <p:grpSp>
        <p:nvGrpSpPr>
          <p:cNvPr id="7" name="Group 20"/>
          <p:cNvGrpSpPr/>
          <p:nvPr/>
        </p:nvGrpSpPr>
        <p:grpSpPr>
          <a:xfrm>
            <a:off x="1676400" y="33210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y</a:t>
              </a:r>
              <a:endParaRPr lang="en-US" sz="2400" b="1" dirty="0">
                <a:solidFill>
                  <a:prstClr val="white"/>
                </a:solidFill>
                <a:latin typeface="Arial" pitchFamily="34" charset="0"/>
                <a:cs typeface="Arial" pitchFamily="34" charset="0"/>
              </a:endParaRP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a</a:t>
              </a:r>
              <a:endParaRPr lang="en-US" sz="2400" b="1" dirty="0">
                <a:solidFill>
                  <a:prstClr val="white"/>
                </a:solidFill>
                <a:latin typeface="Arial" pitchFamily="34" charset="0"/>
                <a:cs typeface="Arial" pitchFamily="34" charset="0"/>
              </a:endParaRP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m</a:t>
              </a:r>
              <a:endParaRPr lang="en-US" sz="2400" b="1" dirty="0">
                <a:solidFill>
                  <a:prstClr val="white"/>
                </a:solidFill>
                <a:latin typeface="Arial" pitchFamily="34" charset="0"/>
                <a:cs typeface="Arial" pitchFamily="34" charset="0"/>
              </a:endParaRPr>
            </a:p>
          </p:txBody>
        </p:sp>
      </p:grpSp>
      <p:graphicFrame>
        <p:nvGraphicFramePr>
          <p:cNvPr id="15" name="Table 14"/>
          <p:cNvGraphicFramePr>
            <a:graphicFrameLocks noGrp="1"/>
          </p:cNvGraphicFramePr>
          <p:nvPr>
            <p:extLst>
              <p:ext uri="{D42A27DB-BD31-4B8C-83A1-F6EECF244321}">
                <p14:modId xmlns:p14="http://schemas.microsoft.com/office/powerpoint/2010/main" val="1742541698"/>
              </p:ext>
            </p:extLst>
          </p:nvPr>
        </p:nvGraphicFramePr>
        <p:xfrm>
          <a:off x="4953000" y="4814606"/>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77901851"/>
              </p:ext>
            </p:extLst>
          </p:nvPr>
        </p:nvGraphicFramePr>
        <p:xfrm>
          <a:off x="914400" y="4814606"/>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Right Arrow 1"/>
          <p:cNvSpPr/>
          <p:nvPr/>
        </p:nvSpPr>
        <p:spPr>
          <a:xfrm>
            <a:off x="3810000" y="34647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29" name="Freeform 28"/>
          <p:cNvSpPr/>
          <p:nvPr/>
        </p:nvSpPr>
        <p:spPr>
          <a:xfrm rot="1803983">
            <a:off x="6774708" y="38871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pSp>
        <p:nvGrpSpPr>
          <p:cNvPr id="18" name="Group 20"/>
          <p:cNvGrpSpPr/>
          <p:nvPr/>
        </p:nvGrpSpPr>
        <p:grpSpPr>
          <a:xfrm>
            <a:off x="5486400" y="32766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y</a:t>
              </a:r>
              <a:endParaRPr lang="en-US" sz="2400" b="1" dirty="0">
                <a:solidFill>
                  <a:prstClr val="white"/>
                </a:solidFill>
                <a:latin typeface="Arial" pitchFamily="34" charset="0"/>
                <a:cs typeface="Arial" pitchFamily="34" charset="0"/>
              </a:endParaRP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a</a:t>
              </a:r>
              <a:endParaRPr lang="en-US" sz="2400" b="1" dirty="0">
                <a:solidFill>
                  <a:prstClr val="white"/>
                </a:solidFill>
                <a:latin typeface="Arial" pitchFamily="34" charset="0"/>
                <a:cs typeface="Arial" pitchFamily="34" charset="0"/>
              </a:endParaRP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m</a:t>
              </a:r>
              <a:endParaRPr lang="en-US" sz="2400" b="1" dirty="0">
                <a:solidFill>
                  <a:prstClr val="white"/>
                </a:solidFill>
                <a:latin typeface="Arial" pitchFamily="34" charset="0"/>
                <a:cs typeface="Arial" pitchFamily="34" charset="0"/>
              </a:endParaRPr>
            </a:p>
          </p:txBody>
        </p:sp>
      </p:grpSp>
    </p:spTree>
    <p:extLst>
      <p:ext uri="{BB962C8B-B14F-4D97-AF65-F5344CB8AC3E}">
        <p14:creationId xmlns:p14="http://schemas.microsoft.com/office/powerpoint/2010/main" val="37916298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dirty="0">
                <a:solidFill>
                  <a:srgbClr val="0000FF"/>
                </a:solidFill>
              </a:rPr>
              <a:t>Why are dead-ends and spider traps a </a:t>
            </a:r>
            <a:r>
              <a:rPr lang="en-US" b="1" dirty="0" smtClean="0">
                <a:solidFill>
                  <a:srgbClr val="0000FF"/>
                </a:solidFill>
              </a:rPr>
              <a:t>problem </a:t>
            </a:r>
            <a:br>
              <a:rPr lang="en-US" b="1" dirty="0" smtClean="0">
                <a:solidFill>
                  <a:srgbClr val="0000FF"/>
                </a:solidFill>
              </a:rPr>
            </a:br>
            <a:r>
              <a:rPr lang="en-US" b="1" dirty="0"/>
              <a:t>and </a:t>
            </a:r>
            <a:r>
              <a:rPr lang="en-US" b="1" dirty="0" smtClean="0">
                <a:solidFill>
                  <a:srgbClr val="FF0066"/>
                </a:solidFill>
              </a:rPr>
              <a:t>why do teleports solve </a:t>
            </a:r>
            <a:r>
              <a:rPr lang="en-US" b="1" dirty="0">
                <a:solidFill>
                  <a:srgbClr val="FF0066"/>
                </a:solidFill>
              </a:rPr>
              <a:t>the p</a:t>
            </a:r>
            <a:r>
              <a:rPr lang="en-US" b="1" dirty="0" smtClean="0">
                <a:solidFill>
                  <a:srgbClr val="FF0066"/>
                </a:solidFill>
              </a:rPr>
              <a:t>roblem</a:t>
            </a:r>
            <a:r>
              <a:rPr lang="en-US" b="1" dirty="0">
                <a:solidFill>
                  <a:srgbClr val="FF0066"/>
                </a:solidFill>
              </a:rPr>
              <a:t>?</a:t>
            </a:r>
            <a:endParaRPr lang="en-US" b="1" dirty="0" smtClean="0">
              <a:solidFill>
                <a:srgbClr val="FF0066"/>
              </a:solidFill>
            </a:endParaRPr>
          </a:p>
          <a:p>
            <a:r>
              <a:rPr lang="en-US" b="1" dirty="0" smtClean="0">
                <a:solidFill>
                  <a:srgbClr val="0000FF"/>
                </a:solidFill>
              </a:rPr>
              <a:t>Spider-traps</a:t>
            </a:r>
            <a:r>
              <a:rPr lang="en-US" dirty="0" smtClean="0">
                <a:solidFill>
                  <a:srgbClr val="0000FF"/>
                </a:solidFill>
              </a:rPr>
              <a:t> </a:t>
            </a:r>
            <a:r>
              <a:rPr lang="en-US" dirty="0" smtClean="0"/>
              <a:t>are not a problem, but with traps PageRank scores are </a:t>
            </a:r>
            <a:r>
              <a:rPr lang="en-US" b="1" dirty="0" smtClean="0"/>
              <a:t>not</a:t>
            </a:r>
            <a:r>
              <a:rPr lang="en-US" dirty="0" smtClean="0"/>
              <a:t> what we want</a:t>
            </a:r>
          </a:p>
          <a:p>
            <a:pPr lvl="1"/>
            <a:r>
              <a:rPr lang="en-US" b="1" dirty="0" smtClean="0">
                <a:solidFill>
                  <a:srgbClr val="FF0066"/>
                </a:solidFill>
              </a:rPr>
              <a:t>Solution:</a:t>
            </a:r>
            <a:r>
              <a:rPr lang="en-US" dirty="0" smtClean="0"/>
              <a:t> Never get stuck in a spider trap by </a:t>
            </a:r>
            <a:br>
              <a:rPr lang="en-US" dirty="0" smtClean="0"/>
            </a:br>
            <a:r>
              <a:rPr lang="en-US" dirty="0" smtClean="0"/>
              <a:t>teleporting out of it in a finite number of steps</a:t>
            </a:r>
            <a:endParaRPr lang="en-US" b="1" dirty="0" smtClean="0"/>
          </a:p>
          <a:p>
            <a:r>
              <a:rPr lang="en-US" b="1" dirty="0" smtClean="0">
                <a:solidFill>
                  <a:srgbClr val="0000FF"/>
                </a:solidFill>
              </a:rPr>
              <a:t>Dead-ends</a:t>
            </a:r>
            <a:r>
              <a:rPr lang="en-US" dirty="0" smtClean="0"/>
              <a:t> </a:t>
            </a:r>
            <a:r>
              <a:rPr lang="en-US" dirty="0"/>
              <a:t>are a </a:t>
            </a:r>
            <a:r>
              <a:rPr lang="en-US" dirty="0" smtClean="0"/>
              <a:t>problem</a:t>
            </a:r>
            <a:endParaRPr lang="en-US" dirty="0"/>
          </a:p>
          <a:p>
            <a:pPr lvl="1"/>
            <a:r>
              <a:rPr lang="en-US" dirty="0"/>
              <a:t>The matrix is not column stochastic </a:t>
            </a:r>
            <a:r>
              <a:rPr lang="en-US" dirty="0" smtClean="0"/>
              <a:t>so </a:t>
            </a:r>
            <a:r>
              <a:rPr lang="en-US" dirty="0"/>
              <a:t>our initial </a:t>
            </a:r>
            <a:r>
              <a:rPr lang="en-US" dirty="0" smtClean="0"/>
              <a:t>assumptions are </a:t>
            </a:r>
            <a:r>
              <a:rPr lang="en-US" dirty="0"/>
              <a:t>not </a:t>
            </a:r>
            <a:r>
              <a:rPr lang="en-US" dirty="0" smtClean="0"/>
              <a:t>met</a:t>
            </a:r>
          </a:p>
          <a:p>
            <a:pPr lvl="1"/>
            <a:r>
              <a:rPr lang="en-US" b="1" dirty="0" smtClean="0">
                <a:solidFill>
                  <a:srgbClr val="FF0066"/>
                </a:solidFill>
              </a:rPr>
              <a:t>Solution:</a:t>
            </a:r>
            <a:r>
              <a:rPr lang="en-US" dirty="0" smtClean="0"/>
              <a:t> Make matrix column stochastic by always teleporting when there is nowhere else to go</a:t>
            </a:r>
            <a:endParaRPr lang="en-US" dirty="0"/>
          </a:p>
        </p:txBody>
      </p:sp>
    </p:spTree>
    <p:extLst>
      <p:ext uri="{BB962C8B-B14F-4D97-AF65-F5344CB8AC3E}">
        <p14:creationId xmlns:p14="http://schemas.microsoft.com/office/powerpoint/2010/main" val="29063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Solution: Random Teleports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u="sng" dirty="0" smtClean="0">
                    <a:solidFill>
                      <a:srgbClr val="D60093"/>
                    </a:solidFill>
                  </a:rPr>
                  <a:t>Google’s solution that does it all:</a:t>
                </a:r>
                <a:br>
                  <a:rPr lang="en-US" b="1" u="sng" dirty="0" smtClean="0">
                    <a:solidFill>
                      <a:srgbClr val="D60093"/>
                    </a:solidFill>
                  </a:rPr>
                </a:br>
                <a:r>
                  <a:rPr lang="en-US" dirty="0" smtClean="0">
                    <a:solidFill>
                      <a:srgbClr val="0000FF"/>
                    </a:solidFill>
                  </a:rPr>
                  <a:t>At each step, random surfer has two options:</a:t>
                </a:r>
              </a:p>
              <a:p>
                <a:pPr lvl="1"/>
                <a:r>
                  <a:rPr lang="en-US" dirty="0" smtClean="0"/>
                  <a:t>With probability </a:t>
                </a:r>
                <a:r>
                  <a:rPr lang="en-US" b="1" i="1" dirty="0" smtClean="0">
                    <a:latin typeface="Times New Roman" pitchFamily="18" charset="0"/>
                    <a:cs typeface="Times New Roman" pitchFamily="18" charset="0"/>
                    <a:sym typeface="Symbol" pitchFamily="18" charset="2"/>
                  </a:rPr>
                  <a:t></a:t>
                </a:r>
                <a:r>
                  <a:rPr lang="en-US" dirty="0" smtClean="0"/>
                  <a:t>,  follow a link at random</a:t>
                </a:r>
              </a:p>
              <a:p>
                <a:pPr lvl="1"/>
                <a:r>
                  <a:rPr lang="en-US" dirty="0" smtClean="0"/>
                  <a:t>With probability </a:t>
                </a:r>
                <a:r>
                  <a:rPr lang="en-US" b="1" i="1" dirty="0" smtClean="0">
                    <a:latin typeface="Times New Roman" pitchFamily="18" charset="0"/>
                    <a:cs typeface="Times New Roman" pitchFamily="18" charset="0"/>
                  </a:rPr>
                  <a:t>1-</a:t>
                </a:r>
                <a:r>
                  <a:rPr lang="en-US" b="1" i="1" dirty="0" smtClean="0">
                    <a:latin typeface="Times New Roman" pitchFamily="18" charset="0"/>
                    <a:cs typeface="Times New Roman" pitchFamily="18" charset="0"/>
                    <a:sym typeface="Symbol" pitchFamily="18" charset="2"/>
                  </a:rPr>
                  <a:t></a:t>
                </a:r>
                <a:r>
                  <a:rPr lang="en-US" dirty="0" smtClean="0"/>
                  <a:t>, jump to some random page</a:t>
                </a:r>
              </a:p>
              <a:p>
                <a:pPr lvl="8"/>
                <a:endParaRPr lang="en-US" b="1" dirty="0" smtClean="0">
                  <a:solidFill>
                    <a:srgbClr val="0000FF"/>
                  </a:solidFill>
                </a:endParaRPr>
              </a:p>
              <a:p>
                <a:r>
                  <a:rPr lang="en-US" b="1" dirty="0" smtClean="0">
                    <a:solidFill>
                      <a:srgbClr val="0000FF"/>
                    </a:solidFill>
                  </a:rPr>
                  <a:t>PageRank equation </a:t>
                </a:r>
                <a:r>
                  <a:rPr lang="en-US" dirty="0" smtClean="0">
                    <a:solidFill>
                      <a:schemeClr val="bg1">
                        <a:lumMod val="50000"/>
                      </a:schemeClr>
                    </a:solidFill>
                  </a:rPr>
                  <a:t>[</a:t>
                </a:r>
                <a:r>
                  <a:rPr lang="en-US" dirty="0" err="1" smtClean="0">
                    <a:solidFill>
                      <a:schemeClr val="bg1">
                        <a:lumMod val="50000"/>
                      </a:schemeClr>
                    </a:solidFill>
                  </a:rPr>
                  <a:t>Brin</a:t>
                </a:r>
                <a:r>
                  <a:rPr lang="en-US" dirty="0" smtClean="0">
                    <a:solidFill>
                      <a:schemeClr val="bg1">
                        <a:lumMod val="50000"/>
                      </a:schemeClr>
                    </a:solidFill>
                  </a:rPr>
                  <a:t>-Page, 98]</a:t>
                </a:r>
                <a:r>
                  <a:rPr lang="en-US" dirty="0" smtClean="0"/>
                  <a:t/>
                </a:r>
                <a:br>
                  <a:rPr lang="en-US" dirty="0" smtClean="0"/>
                </a:br>
                <a14:m>
                  <m:oMath xmlns:m="http://schemas.openxmlformats.org/officeDocument/2006/math">
                    <m:sSub>
                      <m:sSubPr>
                        <m:ctrlPr>
                          <a:rPr lang="en-US" sz="4000" b="0" i="1" dirty="0" smtClean="0">
                            <a:latin typeface="Cambria Math"/>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a:cs typeface="Times New Roman" pitchFamily="18" charset="0"/>
                              </a:rPr>
                            </m:ctrlPr>
                          </m:fPr>
                          <m:num>
                            <m:sSub>
                              <m:sSubPr>
                                <m:ctrlPr>
                                  <a:rPr lang="en-US" sz="4000" b="0" i="1" dirty="0" smtClean="0">
                                    <a:latin typeface="Cambria Math"/>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i="1" dirty="0" smtClean="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8" name="TextBox 7"/>
          <p:cNvSpPr txBox="1"/>
          <p:nvPr/>
        </p:nvSpPr>
        <p:spPr>
          <a:xfrm>
            <a:off x="6620933" y="4343400"/>
            <a:ext cx="2514600" cy="646331"/>
          </a:xfrm>
          <a:prstGeom prst="rect">
            <a:avLst/>
          </a:prstGeom>
          <a:noFill/>
        </p:spPr>
        <p:txBody>
          <a:bodyPr wrap="square" rtlCol="0">
            <a:spAutoFit/>
          </a:bodyPr>
          <a:lstStyle/>
          <a:p>
            <a:pPr algn="r"/>
            <a:r>
              <a:rPr lang="en-US" dirty="0" smtClean="0">
                <a:solidFill>
                  <a:srgbClr val="008000"/>
                </a:solidFill>
              </a:rPr>
              <a:t>d</a:t>
            </a:r>
            <a:r>
              <a:rPr lang="en-US" baseline="-25000" dirty="0" smtClean="0">
                <a:solidFill>
                  <a:srgbClr val="008000"/>
                </a:solidFill>
              </a:rPr>
              <a:t>i</a:t>
            </a:r>
            <a:r>
              <a:rPr lang="en-US" dirty="0" smtClean="0">
                <a:solidFill>
                  <a:srgbClr val="008000"/>
                </a:solidFill>
              </a:rPr>
              <a:t> … out-degree </a:t>
            </a:r>
            <a:br>
              <a:rPr lang="en-US" dirty="0" smtClean="0">
                <a:solidFill>
                  <a:srgbClr val="008000"/>
                </a:solidFill>
              </a:rPr>
            </a:br>
            <a:r>
              <a:rPr lang="en-US" dirty="0" smtClean="0">
                <a:solidFill>
                  <a:srgbClr val="008000"/>
                </a:solidFill>
              </a:rPr>
              <a:t>of node i</a:t>
            </a:r>
            <a:endParaRPr lang="en-US" dirty="0">
              <a:solidFill>
                <a:srgbClr val="008000"/>
              </a:solidFill>
            </a:endParaRPr>
          </a:p>
        </p:txBody>
      </p:sp>
      <mc:AlternateContent xmlns:mc="http://schemas.openxmlformats.org/markup-compatibility/2006" xmlns:a14="http://schemas.microsoft.com/office/drawing/2010/main">
        <mc:Choice Requires="a14">
          <p:sp>
            <p:nvSpPr>
              <p:cNvPr id="11" name="TextBox 10"/>
              <p:cNvSpPr txBox="1"/>
              <p:nvPr/>
            </p:nvSpPr>
            <p:spPr>
              <a:xfrm>
                <a:off x="1219200" y="5875100"/>
                <a:ext cx="6781800" cy="830997"/>
              </a:xfrm>
              <a:prstGeom prst="rect">
                <a:avLst/>
              </a:prstGeom>
              <a:noFill/>
            </p:spPr>
            <p:txBody>
              <a:bodyPr wrap="square" rtlCol="0">
                <a:spAutoFit/>
              </a:bodyPr>
              <a:lstStyle/>
              <a:p>
                <a:pPr algn="ctr"/>
                <a:r>
                  <a:rPr lang="en-US" sz="1600" dirty="0" smtClean="0">
                    <a:solidFill>
                      <a:srgbClr val="008000"/>
                    </a:solidFill>
                    <a:latin typeface="Arial" pitchFamily="34" charset="0"/>
                    <a:cs typeface="Arial" pitchFamily="34" charset="0"/>
                  </a:rPr>
                  <a:t>This formulation assumes that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smtClean="0">
                    <a:solidFill>
                      <a:srgbClr val="008000"/>
                    </a:solidFill>
                    <a:latin typeface="Arial" pitchFamily="34" charset="0"/>
                    <a:cs typeface="Arial" pitchFamily="34" charset="0"/>
                  </a:rPr>
                  <a:t> has no dead ends. </a:t>
                </a:r>
                <a:r>
                  <a:rPr lang="en-US" sz="1600" dirty="0">
                    <a:solidFill>
                      <a:srgbClr val="008000"/>
                    </a:solidFill>
                    <a:latin typeface="Arial" pitchFamily="34" charset="0"/>
                    <a:cs typeface="Arial" pitchFamily="34" charset="0"/>
                  </a:rPr>
                  <a:t> </a:t>
                </a:r>
                <a:r>
                  <a:rPr lang="en-US" sz="1600" dirty="0" smtClean="0">
                    <a:solidFill>
                      <a:srgbClr val="008000"/>
                    </a:solidFill>
                    <a:latin typeface="Arial" pitchFamily="34" charset="0"/>
                    <a:cs typeface="Arial" pitchFamily="34" charset="0"/>
                  </a:rPr>
                  <a:t>We can either preprocess matrix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smtClean="0">
                    <a:solidFill>
                      <a:srgbClr val="008000"/>
                    </a:solidFill>
                    <a:latin typeface="Arial" pitchFamily="34" charset="0"/>
                    <a:cs typeface="Arial" pitchFamily="34" charset="0"/>
                  </a:rPr>
                  <a:t> to remove all dead ends or explicitly follow random </a:t>
                </a:r>
                <a:r>
                  <a:rPr lang="en-US" sz="1600" dirty="0">
                    <a:solidFill>
                      <a:srgbClr val="008000"/>
                    </a:solidFill>
                    <a:latin typeface="Arial" pitchFamily="34" charset="0"/>
                    <a:cs typeface="Arial" pitchFamily="34" charset="0"/>
                  </a:rPr>
                  <a:t>teleport links </a:t>
                </a:r>
                <a:r>
                  <a:rPr lang="en-US" sz="1600" dirty="0" smtClean="0">
                    <a:solidFill>
                      <a:srgbClr val="008000"/>
                    </a:solidFill>
                    <a:latin typeface="Arial" pitchFamily="34" charset="0"/>
                    <a:cs typeface="Arial" pitchFamily="34" charset="0"/>
                  </a:rPr>
                  <a:t>with probability 1.0 </a:t>
                </a:r>
                <a:r>
                  <a:rPr lang="en-US" sz="1600" dirty="0">
                    <a:solidFill>
                      <a:srgbClr val="008000"/>
                    </a:solidFill>
                    <a:latin typeface="Arial" pitchFamily="34" charset="0"/>
                    <a:cs typeface="Arial" pitchFamily="34" charset="0"/>
                  </a:rPr>
                  <a:t>from </a:t>
                </a:r>
                <a:r>
                  <a:rPr lang="en-US" sz="1600" dirty="0" smtClean="0">
                    <a:solidFill>
                      <a:srgbClr val="008000"/>
                    </a:solidFill>
                    <a:latin typeface="Arial" pitchFamily="34" charset="0"/>
                    <a:cs typeface="Arial" pitchFamily="34" charset="0"/>
                  </a:rPr>
                  <a:t>dead-ends.</a:t>
                </a: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5875100"/>
                <a:ext cx="6781800" cy="830997"/>
              </a:xfrm>
              <a:prstGeom prst="rect">
                <a:avLst/>
              </a:prstGeom>
              <a:blipFill rotWithShape="1">
                <a:blip r:embed="rId3"/>
                <a:stretch>
                  <a:fillRect t="-2206" r="-539" b="-8824"/>
                </a:stretch>
              </a:blipFill>
            </p:spPr>
            <p:txBody>
              <a:bodyPr/>
              <a:lstStyle/>
              <a:p>
                <a:r>
                  <a:rPr lang="en-US">
                    <a:noFill/>
                  </a:rPr>
                  <a:t> </a:t>
                </a:r>
              </a:p>
            </p:txBody>
          </p:sp>
        </mc:Fallback>
      </mc:AlternateContent>
    </p:spTree>
    <p:extLst>
      <p:ext uri="{BB962C8B-B14F-4D97-AF65-F5344CB8AC3E}">
        <p14:creationId xmlns:p14="http://schemas.microsoft.com/office/powerpoint/2010/main" val="18365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The Google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86400"/>
              </a:xfrm>
            </p:spPr>
            <p:txBody>
              <a:bodyPr>
                <a:normAutofit/>
              </a:bodyPr>
              <a:lstStyle/>
              <a:p>
                <a:r>
                  <a:rPr lang="en-US" b="1" dirty="0" smtClean="0">
                    <a:solidFill>
                      <a:srgbClr val="0000FF"/>
                    </a:solidFill>
                  </a:rPr>
                  <a:t>PageRank equation</a:t>
                </a:r>
                <a:r>
                  <a:rPr lang="en-US" b="1" dirty="0" smtClean="0">
                    <a:solidFill>
                      <a:schemeClr val="accent3"/>
                    </a:solidFill>
                  </a:rPr>
                  <a:t>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a:t>
                </a:r>
                <a:r>
                  <a:rPr lang="en-US" dirty="0" smtClean="0">
                    <a:solidFill>
                      <a:schemeClr val="bg1">
                        <a:lumMod val="50000"/>
                      </a:schemeClr>
                    </a:solidFill>
                  </a:rPr>
                  <a:t>‘98</a:t>
                </a:r>
                <a:r>
                  <a:rPr lang="en-US" dirty="0">
                    <a:solidFill>
                      <a:schemeClr val="bg1">
                        <a:lumMod val="50000"/>
                      </a:schemeClr>
                    </a:solidFill>
                  </a:rPr>
                  <a:t>]</a:t>
                </a:r>
                <a:r>
                  <a:rPr lang="en-US" dirty="0"/>
                  <a:t/>
                </a:r>
                <a:br>
                  <a:rPr lang="en-US" dirty="0"/>
                </a:br>
                <a14:m>
                  <m:oMath xmlns:m="http://schemas.openxmlformats.org/officeDocument/2006/math">
                    <m:sSub>
                      <m:sSubPr>
                        <m:ctrlPr>
                          <a:rPr lang="en-US" i="1" dirty="0">
                            <a:latin typeface="Cambria Math"/>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𝑗</m:t>
                        </m:r>
                      </m:sub>
                    </m:sSub>
                    <m:r>
                      <a:rPr lang="en-US" i="1" dirty="0">
                        <a:latin typeface="Cambria Math"/>
                        <a:cs typeface="Times New Roman" pitchFamily="18" charset="0"/>
                      </a:rPr>
                      <m:t>=</m:t>
                    </m:r>
                    <m:nary>
                      <m:naryPr>
                        <m:chr m:val="∑"/>
                        <m:supHide m:val="on"/>
                        <m:ctrlPr>
                          <a:rPr lang="en-US" i="1" dirty="0">
                            <a:latin typeface="Cambria Math"/>
                            <a:cs typeface="Times New Roman" pitchFamily="18" charset="0"/>
                          </a:rPr>
                        </m:ctrlPr>
                      </m:naryPr>
                      <m:sub>
                        <m:r>
                          <m:rPr>
                            <m:brk m:alnAt="7"/>
                          </m:rPr>
                          <a:rPr lang="en-US" i="1" dirty="0">
                            <a:latin typeface="Cambria Math"/>
                            <a:cs typeface="Times New Roman" pitchFamily="18" charset="0"/>
                          </a:rPr>
                          <m:t>𝑖</m:t>
                        </m:r>
                        <m:r>
                          <a:rPr lang="en-US" i="1" dirty="0">
                            <a:latin typeface="Cambria Math"/>
                            <a:cs typeface="Times New Roman" pitchFamily="18" charset="0"/>
                          </a:rPr>
                          <m:t>→</m:t>
                        </m:r>
                        <m:r>
                          <a:rPr lang="en-US" i="1" dirty="0">
                            <a:latin typeface="Cambria Math"/>
                            <a:cs typeface="Times New Roman" pitchFamily="18" charset="0"/>
                          </a:rPr>
                          <m:t>𝑗</m:t>
                        </m:r>
                      </m:sub>
                      <m:sup/>
                      <m:e>
                        <m:r>
                          <a:rPr lang="en-US" i="1" dirty="0">
                            <a:latin typeface="Cambria Math"/>
                            <a:cs typeface="Times New Roman" pitchFamily="18" charset="0"/>
                          </a:rPr>
                          <m:t>𝛽</m:t>
                        </m:r>
                        <m:f>
                          <m:fPr>
                            <m:ctrlPr>
                              <a:rPr lang="en-US" i="1" dirty="0">
                                <a:latin typeface="Cambria Math"/>
                                <a:cs typeface="Times New Roman" pitchFamily="18" charset="0"/>
                              </a:rPr>
                            </m:ctrlPr>
                          </m:fPr>
                          <m:num>
                            <m:sSub>
                              <m:sSubPr>
                                <m:ctrlPr>
                                  <a:rPr lang="en-US" i="1" dirty="0">
                                    <a:latin typeface="Cambria Math"/>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𝑖</m:t>
                                </m:r>
                              </m:sub>
                            </m:sSub>
                          </m:num>
                          <m:den>
                            <m:sSub>
                              <m:sSubPr>
                                <m:ctrlPr>
                                  <a:rPr lang="en-US" i="1" dirty="0">
                                    <a:latin typeface="Cambria Math"/>
                                    <a:cs typeface="Times New Roman" pitchFamily="18" charset="0"/>
                                  </a:rPr>
                                </m:ctrlPr>
                              </m:sSubPr>
                              <m:e>
                                <m:r>
                                  <a:rPr lang="en-US" i="1" dirty="0">
                                    <a:latin typeface="Cambria Math"/>
                                    <a:cs typeface="Times New Roman" pitchFamily="18" charset="0"/>
                                  </a:rPr>
                                  <m:t>𝑑</m:t>
                                </m:r>
                              </m:e>
                              <m:sub>
                                <m:r>
                                  <a:rPr lang="en-US" i="1" dirty="0">
                                    <a:latin typeface="Cambria Math"/>
                                    <a:cs typeface="Times New Roman" pitchFamily="18" charset="0"/>
                                  </a:rPr>
                                  <m:t>𝑖</m:t>
                                </m:r>
                              </m:sub>
                            </m:sSub>
                          </m:den>
                        </m:f>
                      </m:e>
                    </m:nary>
                    <m:r>
                      <a:rPr lang="en-US" i="1" dirty="0">
                        <a:latin typeface="Cambria Math"/>
                        <a:cs typeface="Times New Roman" pitchFamily="18" charset="0"/>
                      </a:rPr>
                      <m:t>+</m:t>
                    </m:r>
                    <m:r>
                      <a:rPr lang="en-US" b="0" i="1" dirty="0" smtClean="0">
                        <a:latin typeface="Cambria Math"/>
                        <a:cs typeface="Times New Roman" pitchFamily="18" charset="0"/>
                      </a:rPr>
                      <m:t>(1−</m:t>
                    </m:r>
                    <m:r>
                      <a:rPr lang="en-US" i="1" dirty="0">
                        <a:latin typeface="Cambria Math"/>
                        <a:cs typeface="Times New Roman" pitchFamily="18" charset="0"/>
                      </a:rPr>
                      <m:t>𝛽</m:t>
                    </m:r>
                    <m:r>
                      <a:rPr lang="en-US" b="0" i="1" dirty="0" smtClean="0">
                        <a:latin typeface="Cambria Math"/>
                        <a:cs typeface="Times New Roman" pitchFamily="18" charset="0"/>
                      </a:rPr>
                      <m:t>)</m:t>
                    </m:r>
                    <m:f>
                      <m:fPr>
                        <m:ctrlPr>
                          <a:rPr lang="en-US" i="1" dirty="0">
                            <a:latin typeface="Cambria Math"/>
                            <a:cs typeface="Times New Roman" pitchFamily="18" charset="0"/>
                          </a:rPr>
                        </m:ctrlPr>
                      </m:fPr>
                      <m:num>
                        <m:r>
                          <a:rPr lang="en-US" i="1" dirty="0">
                            <a:latin typeface="Cambria Math"/>
                            <a:cs typeface="Times New Roman" pitchFamily="18" charset="0"/>
                          </a:rPr>
                          <m:t>1</m:t>
                        </m:r>
                      </m:num>
                      <m:den>
                        <m:r>
                          <a:rPr lang="en-US" b="0" i="1" dirty="0" smtClean="0">
                            <a:latin typeface="Cambria Math"/>
                            <a:cs typeface="Times New Roman" pitchFamily="18" charset="0"/>
                          </a:rPr>
                          <m:t>𝑁</m:t>
                        </m:r>
                      </m:den>
                    </m:f>
                  </m:oMath>
                </a14:m>
                <a:endParaRPr lang="en-US" b="1" dirty="0" smtClean="0">
                  <a:solidFill>
                    <a:schemeClr val="accent3"/>
                  </a:solidFill>
                </a:endParaRPr>
              </a:p>
              <a:p>
                <a:r>
                  <a:rPr lang="en-US" b="1" dirty="0" smtClean="0">
                    <a:solidFill>
                      <a:srgbClr val="008000"/>
                    </a:solidFill>
                  </a:rPr>
                  <a:t>The Google Matrix </a:t>
                </a:r>
                <a:r>
                  <a:rPr lang="en-US" b="1" i="1" dirty="0" smtClean="0">
                    <a:solidFill>
                      <a:srgbClr val="008000"/>
                    </a:solidFill>
                  </a:rPr>
                  <a:t>A</a:t>
                </a:r>
                <a:r>
                  <a:rPr lang="en-US" b="1" dirty="0" smtClean="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𝛽</m:t>
                      </m:r>
                      <m:r>
                        <a:rPr lang="en-US" b="0" i="1" smtClean="0">
                          <a:latin typeface="Cambria Math"/>
                        </a:rPr>
                        <m:t> </m:t>
                      </m:r>
                      <m:r>
                        <a:rPr lang="en-US" b="0" i="1" smtClean="0">
                          <a:latin typeface="Cambria Math"/>
                        </a:rPr>
                        <m:t>𝑀</m:t>
                      </m:r>
                      <m:r>
                        <a:rPr lang="en-US" b="0" i="1" smtClean="0">
                          <a:latin typeface="Cambria Math"/>
                        </a:rPr>
                        <m:t>+</m:t>
                      </m:r>
                      <m:d>
                        <m:dPr>
                          <m:ctrlPr>
                            <a:rPr lang="en-US" b="0" i="1" smtClean="0">
                              <a:latin typeface="Cambria Math"/>
                            </a:rPr>
                          </m:ctrlPr>
                        </m:dPr>
                        <m:e>
                          <m:r>
                            <a:rPr lang="en-US" b="0" i="1" smtClean="0">
                              <a:latin typeface="Cambria Math"/>
                            </a:rPr>
                            <m:t>1−</m:t>
                          </m:r>
                          <m:r>
                            <a:rPr lang="en-US" b="0" i="1" smtClean="0">
                              <a:latin typeface="Cambria Math"/>
                            </a:rPr>
                            <m:t>𝛽</m:t>
                          </m:r>
                        </m:e>
                      </m:d>
                      <m:sSub>
                        <m:sSubPr>
                          <m:ctrlPr>
                            <a:rPr lang="en-US" b="0" i="1" smtClean="0">
                              <a:latin typeface="Cambria Math"/>
                            </a:rPr>
                          </m:ctrlPr>
                        </m:sSubPr>
                        <m:e>
                          <m:d>
                            <m:dPr>
                              <m:begChr m:val="["/>
                              <m:endChr m:val="]"/>
                              <m:ctrlPr>
                                <a:rPr lang="en-US" b="0" i="1" smtClean="0">
                                  <a:latin typeface="Cambria Math"/>
                                </a:rPr>
                              </m:ctrlPr>
                            </m:dPr>
                            <m:e>
                              <m:f>
                                <m:fPr>
                                  <m:ctrlPr>
                                    <a:rPr lang="en-US" i="1">
                                      <a:latin typeface="Cambria Math"/>
                                    </a:rPr>
                                  </m:ctrlPr>
                                </m:fPr>
                                <m:num>
                                  <m:r>
                                    <a:rPr lang="en-US" i="1">
                                      <a:latin typeface="Cambria Math"/>
                                    </a:rPr>
                                    <m:t>1</m:t>
                                  </m:r>
                                </m:num>
                                <m:den>
                                  <m:r>
                                    <a:rPr lang="en-US" b="0" i="1" smtClean="0">
                                      <a:latin typeface="Cambria Math"/>
                                    </a:rPr>
                                    <m:t>𝑁</m:t>
                                  </m:r>
                                </m:den>
                              </m:f>
                            </m:e>
                          </m:d>
                        </m:e>
                        <m:sub>
                          <m:r>
                            <a:rPr lang="en-US" b="0" i="1" smtClean="0">
                              <a:latin typeface="Cambria Math"/>
                            </a:rPr>
                            <m:t>𝑁</m:t>
                          </m:r>
                          <m:r>
                            <a:rPr lang="en-US" b="0" i="1" smtClean="0">
                              <a:latin typeface="Cambria Math"/>
                            </a:rPr>
                            <m:t>×</m:t>
                          </m:r>
                          <m:r>
                            <a:rPr lang="en-US" b="0" i="1" smtClean="0">
                              <a:latin typeface="Cambria Math"/>
                            </a:rPr>
                            <m:t>𝑁</m:t>
                          </m:r>
                        </m:sub>
                      </m:sSub>
                    </m:oMath>
                  </m:oMathPara>
                </a14:m>
                <a:endParaRPr lang="en-US" dirty="0"/>
              </a:p>
              <a:p>
                <a:r>
                  <a:rPr lang="en-US" b="1" dirty="0" smtClean="0">
                    <a:solidFill>
                      <a:srgbClr val="D60093"/>
                    </a:solidFill>
                  </a:rPr>
                  <a:t>We have a recursive problem: </a:t>
                </a:r>
                <a14:m>
                  <m:oMath xmlns:m="http://schemas.openxmlformats.org/officeDocument/2006/math">
                    <m:r>
                      <a:rPr lang="en-US" b="1" i="1" smtClean="0">
                        <a:solidFill>
                          <a:srgbClr val="008000"/>
                        </a:solidFill>
                        <a:latin typeface="Cambria Math"/>
                      </a:rPr>
                      <m:t>𝒓</m:t>
                    </m:r>
                    <m:r>
                      <a:rPr lang="en-US" b="1" i="1">
                        <a:solidFill>
                          <a:srgbClr val="008000"/>
                        </a:solidFill>
                        <a:latin typeface="Cambria Math"/>
                      </a:rPr>
                      <m:t>=</m:t>
                    </m:r>
                    <m:r>
                      <a:rPr lang="en-US" b="1" i="1">
                        <a:solidFill>
                          <a:srgbClr val="008000"/>
                        </a:solidFill>
                        <a:latin typeface="Cambria Math"/>
                      </a:rPr>
                      <m:t>𝑨</m:t>
                    </m:r>
                    <m:r>
                      <a:rPr lang="en-US" b="1" i="1">
                        <a:solidFill>
                          <a:srgbClr val="008000"/>
                        </a:solidFill>
                        <a:latin typeface="Cambria Math"/>
                      </a:rPr>
                      <m:t>⋅</m:t>
                    </m:r>
                    <m:r>
                      <a:rPr lang="en-US" b="1" i="1" smtClean="0">
                        <a:solidFill>
                          <a:srgbClr val="008000"/>
                        </a:solidFill>
                        <a:latin typeface="Cambria Math"/>
                      </a:rPr>
                      <m:t>𝒓</m:t>
                    </m:r>
                  </m:oMath>
                </a14:m>
                <a:r>
                  <a:rPr lang="en-US" b="1" dirty="0" smtClean="0">
                    <a:solidFill>
                      <a:srgbClr val="D60093"/>
                    </a:solidFill>
                  </a:rPr>
                  <a:t> </a:t>
                </a:r>
                <a:br>
                  <a:rPr lang="en-US" b="1" dirty="0" smtClean="0">
                    <a:solidFill>
                      <a:srgbClr val="D60093"/>
                    </a:solidFill>
                  </a:rPr>
                </a:br>
                <a:r>
                  <a:rPr lang="en-US" b="1" dirty="0"/>
                  <a:t>And </a:t>
                </a:r>
                <a:r>
                  <a:rPr lang="en-US" b="1" dirty="0" smtClean="0"/>
                  <a:t>the Power </a:t>
                </a:r>
                <a:r>
                  <a:rPr lang="en-US" b="1" dirty="0"/>
                  <a:t>method </a:t>
                </a:r>
                <a:r>
                  <a:rPr lang="en-US" b="1" dirty="0" smtClean="0"/>
                  <a:t>still works</a:t>
                </a:r>
                <a:r>
                  <a:rPr lang="en-US" b="1" dirty="0"/>
                  <a:t>!</a:t>
                </a:r>
                <a:endParaRPr lang="en-US" sz="2800" b="1" baseline="30000" dirty="0" smtClean="0"/>
              </a:p>
              <a:p>
                <a:r>
                  <a:rPr lang="en-US" b="1" dirty="0">
                    <a:solidFill>
                      <a:srgbClr val="0000FF"/>
                    </a:solidFill>
                    <a:sym typeface="Symbol"/>
                  </a:rPr>
                  <a:t>What is </a:t>
                </a:r>
                <a:r>
                  <a:rPr lang="en-US" b="1" i="1" dirty="0" smtClean="0">
                    <a:solidFill>
                      <a:srgbClr val="0000FF"/>
                    </a:solidFill>
                    <a:latin typeface="Times New Roman" pitchFamily="18" charset="0"/>
                    <a:cs typeface="Times New Roman" pitchFamily="18" charset="0"/>
                    <a:sym typeface="Symbol" pitchFamily="18" charset="2"/>
                  </a:rPr>
                  <a:t> </a:t>
                </a:r>
                <a:r>
                  <a:rPr lang="en-US" b="1" dirty="0" smtClean="0">
                    <a:solidFill>
                      <a:srgbClr val="0000FF"/>
                    </a:solidFill>
                    <a:sym typeface="Symbol"/>
                  </a:rPr>
                  <a:t>?</a:t>
                </a:r>
                <a:endParaRPr lang="en-US" b="1" dirty="0">
                  <a:solidFill>
                    <a:srgbClr val="0000FF"/>
                  </a:solidFill>
                  <a:sym typeface="Symbol"/>
                </a:endParaRPr>
              </a:p>
              <a:p>
                <a:pPr lvl="1"/>
                <a:r>
                  <a:rPr lang="en-US" dirty="0">
                    <a:sym typeface="Symbol"/>
                  </a:rPr>
                  <a:t>In practice </a:t>
                </a:r>
                <a:r>
                  <a:rPr lang="en-US" i="1" dirty="0">
                    <a:latin typeface="Times New Roman" pitchFamily="18" charset="0"/>
                    <a:cs typeface="Times New Roman" pitchFamily="18" charset="0"/>
                    <a:sym typeface="Symbol" pitchFamily="18" charset="2"/>
                  </a:rPr>
                  <a:t> </a:t>
                </a:r>
                <a:r>
                  <a:rPr lang="en-US" i="1" dirty="0" smtClean="0">
                    <a:latin typeface="Times New Roman" pitchFamily="18" charset="0"/>
                    <a:cs typeface="Times New Roman" pitchFamily="18" charset="0"/>
                    <a:sym typeface="Symbol"/>
                  </a:rPr>
                  <a:t>=0.8,0.9 </a:t>
                </a:r>
                <a:r>
                  <a:rPr lang="en-US" dirty="0" smtClean="0">
                    <a:sym typeface="Symbol"/>
                  </a:rPr>
                  <a:t>(make </a:t>
                </a:r>
                <a:r>
                  <a:rPr lang="en-US" i="1" dirty="0" smtClean="0">
                    <a:latin typeface="Times New Roman" pitchFamily="18" charset="0"/>
                    <a:cs typeface="Times New Roman" pitchFamily="18" charset="0"/>
                    <a:sym typeface="Symbol"/>
                  </a:rPr>
                  <a:t>5</a:t>
                </a:r>
                <a:r>
                  <a:rPr lang="en-US" dirty="0" smtClean="0">
                    <a:sym typeface="Symbol"/>
                  </a:rPr>
                  <a:t> steps on avg., jump</a:t>
                </a:r>
                <a:r>
                  <a:rPr lang="en-US" dirty="0">
                    <a:sym typeface="Symbol"/>
                  </a:rPr>
                  <a:t>)</a:t>
                </a:r>
              </a:p>
              <a:p>
                <a:endParaRPr lang="en-US" b="1" baseline="30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86400"/>
              </a:xfrm>
              <a:blipFill rotWithShape="1">
                <a:blip r:embed="rId2"/>
                <a:stretch>
                  <a:fillRect t="-667" b="-111"/>
                </a:stretch>
              </a:blipFill>
            </p:spPr>
            <p:txBody>
              <a:bodyPr/>
              <a:lstStyle/>
              <a:p>
                <a:r>
                  <a:rPr lang="en-US">
                    <a:noFill/>
                  </a:rPr>
                  <a:t> </a:t>
                </a:r>
              </a:p>
            </p:txBody>
          </p:sp>
        </mc:Fallback>
      </mc:AlternateContent>
      <p:sp>
        <p:nvSpPr>
          <p:cNvPr id="7" name="Rectangle 6"/>
          <p:cNvSpPr/>
          <p:nvPr/>
        </p:nvSpPr>
        <p:spPr>
          <a:xfrm>
            <a:off x="6735968" y="3124200"/>
            <a:ext cx="2408032" cy="584775"/>
          </a:xfrm>
          <a:prstGeom prst="rect">
            <a:avLst/>
          </a:prstGeom>
        </p:spPr>
        <p:txBody>
          <a:bodyPr wrap="none">
            <a:spAutoFit/>
          </a:bodyPr>
          <a:lstStyle/>
          <a:p>
            <a:r>
              <a:rPr lang="en-US" sz="1600" dirty="0" smtClean="0">
                <a:solidFill>
                  <a:srgbClr val="008000"/>
                </a:solidFill>
                <a:latin typeface="Arial" pitchFamily="34" charset="0"/>
                <a:cs typeface="Arial" pitchFamily="34" charset="0"/>
              </a:rPr>
              <a:t>[1/N]</a:t>
            </a:r>
            <a:r>
              <a:rPr lang="en-US" sz="1600" baseline="-25000" dirty="0" err="1" smtClean="0">
                <a:solidFill>
                  <a:srgbClr val="008000"/>
                </a:solidFill>
                <a:latin typeface="Arial" pitchFamily="34" charset="0"/>
                <a:cs typeface="Arial" pitchFamily="34" charset="0"/>
              </a:rPr>
              <a:t>NxN</a:t>
            </a:r>
            <a:r>
              <a:rPr lang="en-US" sz="1600" dirty="0" smtClean="0">
                <a:solidFill>
                  <a:srgbClr val="008000"/>
                </a:solidFill>
                <a:latin typeface="Arial" pitchFamily="34" charset="0"/>
                <a:cs typeface="Arial" pitchFamily="34" charset="0"/>
              </a:rPr>
              <a:t>…N by N matrix</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where all entries are 1/N</a:t>
            </a:r>
            <a:endParaRPr lang="en-US" sz="1600"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413387137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Random </a:t>
            </a:r>
            <a:r>
              <a:rPr lang="en-US" dirty="0" smtClean="0">
                <a:solidFill>
                  <a:schemeClr val="accent1">
                    <a:satMod val="150000"/>
                  </a:schemeClr>
                </a:solidFill>
              </a:rPr>
              <a:t>Teleports </a:t>
            </a:r>
            <a:r>
              <a:rPr lang="en-US" dirty="0">
                <a:solidFill>
                  <a:schemeClr val="accent1">
                    <a:satMod val="150000"/>
                  </a:schemeClr>
                </a:solidFill>
              </a:rPr>
              <a:t>(</a:t>
            </a:r>
            <a:r>
              <a:rPr lang="en-US" dirty="0">
                <a:solidFill>
                  <a:schemeClr val="accent1">
                    <a:satMod val="150000"/>
                  </a:schemeClr>
                </a:solidFill>
                <a:latin typeface="Symbol" pitchFamily="18" charset="2"/>
                <a:sym typeface="Symbol" pitchFamily="18" charset="2"/>
              </a:rPr>
              <a:t> = 0.8</a:t>
            </a:r>
            <a:r>
              <a:rPr lang="en-US" dirty="0">
                <a:solidFill>
                  <a:schemeClr val="accent1">
                    <a:satMod val="150000"/>
                  </a:schemeClr>
                </a:solidFill>
                <a:sym typeface="Symbol" pitchFamily="18" charset="2"/>
              </a:rPr>
              <a:t>)</a:t>
            </a:r>
          </a:p>
        </p:txBody>
      </p:sp>
      <p:sp>
        <p:nvSpPr>
          <p:cNvPr id="72722" name="Text Box 29"/>
          <p:cNvSpPr txBox="1">
            <a:spLocks noChangeArrowheads="1"/>
          </p:cNvSpPr>
          <p:nvPr/>
        </p:nvSpPr>
        <p:spPr bwMode="auto">
          <a:xfrm>
            <a:off x="990600" y="5089346"/>
            <a:ext cx="796925" cy="1187450"/>
          </a:xfrm>
          <a:prstGeom prst="rect">
            <a:avLst/>
          </a:prstGeom>
          <a:noFill/>
          <a:ln w="9525">
            <a:noFill/>
            <a:miter lim="800000"/>
            <a:headEnd/>
            <a:tailEnd/>
          </a:ln>
        </p:spPr>
        <p:txBody>
          <a:bodyPr wrap="none">
            <a:spAutoFit/>
          </a:bodyPr>
          <a:lstStyle/>
          <a:p>
            <a:r>
              <a:rPr lang="en-US" sz="2400">
                <a:solidFill>
                  <a:prstClr val="black"/>
                </a:solidFill>
                <a:latin typeface="Times New Roman" pitchFamily="18" charset="0"/>
              </a:rPr>
              <a:t>y</a:t>
            </a:r>
          </a:p>
          <a:p>
            <a:r>
              <a:rPr lang="en-US" sz="2400">
                <a:solidFill>
                  <a:prstClr val="black"/>
                </a:solidFill>
                <a:latin typeface="Times New Roman" pitchFamily="18" charset="0"/>
              </a:rPr>
              <a:t>a    =</a:t>
            </a:r>
          </a:p>
          <a:p>
            <a:r>
              <a:rPr lang="en-US" sz="2400">
                <a:solidFill>
                  <a:prstClr val="black"/>
                </a:solidFill>
                <a:latin typeface="Times New Roman" pitchFamily="18" charset="0"/>
              </a:rPr>
              <a:t>m</a:t>
            </a:r>
          </a:p>
        </p:txBody>
      </p:sp>
      <p:sp>
        <p:nvSpPr>
          <p:cNvPr id="72723" name="Text Box 30"/>
          <p:cNvSpPr txBox="1">
            <a:spLocks noChangeArrowheads="1"/>
          </p:cNvSpPr>
          <p:nvPr/>
        </p:nvSpPr>
        <p:spPr bwMode="auto">
          <a:xfrm>
            <a:off x="2378075" y="5124271"/>
            <a:ext cx="577402" cy="1200329"/>
          </a:xfrm>
          <a:prstGeom prst="rect">
            <a:avLst/>
          </a:prstGeom>
          <a:noFill/>
          <a:ln w="9525">
            <a:noFill/>
            <a:miter lim="800000"/>
            <a:headEnd/>
            <a:tailEnd/>
          </a:ln>
        </p:spPr>
        <p:txBody>
          <a:bodyPr wrap="none">
            <a:spAutoFit/>
          </a:bodyPr>
          <a:lstStyle/>
          <a:p>
            <a:r>
              <a:rPr lang="en-US" sz="2400" dirty="0" smtClean="0">
                <a:solidFill>
                  <a:prstClr val="black"/>
                </a:solidFill>
                <a:latin typeface="Times New Roman" pitchFamily="18" charset="0"/>
              </a:rPr>
              <a:t>1/3</a:t>
            </a:r>
            <a:endParaRPr lang="en-US" sz="2400" dirty="0">
              <a:solidFill>
                <a:prstClr val="black"/>
              </a:solidFill>
              <a:latin typeface="Times New Roman" pitchFamily="18" charset="0"/>
            </a:endParaRPr>
          </a:p>
          <a:p>
            <a:r>
              <a:rPr lang="en-US" sz="2400" dirty="0" smtClean="0">
                <a:solidFill>
                  <a:prstClr val="black"/>
                </a:solidFill>
                <a:latin typeface="Times New Roman" pitchFamily="18" charset="0"/>
              </a:rPr>
              <a:t>1/3</a:t>
            </a:r>
            <a:endParaRPr lang="en-US" sz="2400" dirty="0">
              <a:solidFill>
                <a:prstClr val="black"/>
              </a:solidFill>
              <a:latin typeface="Times New Roman" pitchFamily="18" charset="0"/>
            </a:endParaRPr>
          </a:p>
          <a:p>
            <a:r>
              <a:rPr lang="en-US" sz="2400" dirty="0" smtClean="0">
                <a:solidFill>
                  <a:prstClr val="black"/>
                </a:solidFill>
                <a:latin typeface="Times New Roman" pitchFamily="18" charset="0"/>
              </a:rPr>
              <a:t>1/3</a:t>
            </a:r>
            <a:endParaRPr lang="en-US" sz="2400" dirty="0">
              <a:solidFill>
                <a:prstClr val="black"/>
              </a:solidFill>
              <a:latin typeface="Times New Roman" pitchFamily="18" charset="0"/>
            </a:endParaRPr>
          </a:p>
        </p:txBody>
      </p:sp>
      <p:sp>
        <p:nvSpPr>
          <p:cNvPr id="37919" name="Text Box 31"/>
          <p:cNvSpPr txBox="1">
            <a:spLocks noChangeArrowheads="1"/>
          </p:cNvSpPr>
          <p:nvPr/>
        </p:nvSpPr>
        <p:spPr bwMode="auto">
          <a:xfrm>
            <a:off x="3140075" y="5124271"/>
            <a:ext cx="723275" cy="1200329"/>
          </a:xfrm>
          <a:prstGeom prst="rect">
            <a:avLst/>
          </a:prstGeom>
          <a:noFill/>
          <a:ln w="9525">
            <a:noFill/>
            <a:miter lim="800000"/>
            <a:headEnd/>
            <a:tailEnd/>
          </a:ln>
        </p:spPr>
        <p:txBody>
          <a:bodyPr wrap="none">
            <a:spAutoFit/>
          </a:bodyPr>
          <a:lstStyle/>
          <a:p>
            <a:r>
              <a:rPr lang="en-US" sz="2400" dirty="0" smtClean="0">
                <a:solidFill>
                  <a:prstClr val="black"/>
                </a:solidFill>
                <a:latin typeface="Times New Roman" pitchFamily="18" charset="0"/>
              </a:rPr>
              <a:t>0.33</a:t>
            </a:r>
            <a:endParaRPr lang="en-US" sz="2400" dirty="0">
              <a:solidFill>
                <a:prstClr val="black"/>
              </a:solidFill>
              <a:latin typeface="Times New Roman" pitchFamily="18" charset="0"/>
            </a:endParaRPr>
          </a:p>
          <a:p>
            <a:r>
              <a:rPr lang="en-US" sz="2400" dirty="0" smtClean="0">
                <a:solidFill>
                  <a:prstClr val="black"/>
                </a:solidFill>
                <a:latin typeface="Times New Roman" pitchFamily="18" charset="0"/>
              </a:rPr>
              <a:t>0.20</a:t>
            </a:r>
            <a:endParaRPr lang="en-US" sz="2400" dirty="0">
              <a:solidFill>
                <a:prstClr val="black"/>
              </a:solidFill>
              <a:latin typeface="Times New Roman" pitchFamily="18" charset="0"/>
            </a:endParaRPr>
          </a:p>
          <a:p>
            <a:r>
              <a:rPr lang="en-US" sz="2400" dirty="0" smtClean="0">
                <a:solidFill>
                  <a:prstClr val="black"/>
                </a:solidFill>
                <a:latin typeface="Times New Roman" pitchFamily="18" charset="0"/>
              </a:rPr>
              <a:t>0.46</a:t>
            </a:r>
            <a:endParaRPr lang="en-US" sz="2400" dirty="0">
              <a:solidFill>
                <a:prstClr val="black"/>
              </a:solidFill>
              <a:latin typeface="Times New Roman" pitchFamily="18" charset="0"/>
            </a:endParaRPr>
          </a:p>
        </p:txBody>
      </p:sp>
      <p:sp>
        <p:nvSpPr>
          <p:cNvPr id="37920" name="Text Box 32"/>
          <p:cNvSpPr txBox="1">
            <a:spLocks noChangeArrowheads="1"/>
          </p:cNvSpPr>
          <p:nvPr/>
        </p:nvSpPr>
        <p:spPr bwMode="auto">
          <a:xfrm>
            <a:off x="3978275" y="5124271"/>
            <a:ext cx="723275" cy="1200329"/>
          </a:xfrm>
          <a:prstGeom prst="rect">
            <a:avLst/>
          </a:prstGeom>
          <a:noFill/>
          <a:ln w="9525">
            <a:noFill/>
            <a:miter lim="800000"/>
            <a:headEnd/>
            <a:tailEnd/>
          </a:ln>
        </p:spPr>
        <p:txBody>
          <a:bodyPr wrap="none">
            <a:spAutoFit/>
          </a:bodyPr>
          <a:lstStyle/>
          <a:p>
            <a:r>
              <a:rPr lang="en-US" sz="2400" dirty="0" smtClean="0">
                <a:solidFill>
                  <a:prstClr val="black"/>
                </a:solidFill>
                <a:latin typeface="Times New Roman" pitchFamily="18" charset="0"/>
              </a:rPr>
              <a:t>0.24</a:t>
            </a:r>
            <a:endParaRPr lang="en-US" sz="2400" dirty="0">
              <a:solidFill>
                <a:prstClr val="black"/>
              </a:solidFill>
              <a:latin typeface="Times New Roman" pitchFamily="18" charset="0"/>
            </a:endParaRPr>
          </a:p>
          <a:p>
            <a:r>
              <a:rPr lang="en-US" sz="2400" dirty="0" smtClean="0">
                <a:solidFill>
                  <a:prstClr val="black"/>
                </a:solidFill>
                <a:latin typeface="Times New Roman" pitchFamily="18" charset="0"/>
              </a:rPr>
              <a:t>0.20</a:t>
            </a:r>
            <a:endParaRPr lang="en-US" sz="2400" dirty="0">
              <a:solidFill>
                <a:prstClr val="black"/>
              </a:solidFill>
              <a:latin typeface="Times New Roman" pitchFamily="18" charset="0"/>
            </a:endParaRPr>
          </a:p>
          <a:p>
            <a:r>
              <a:rPr lang="en-US" sz="2400" dirty="0" smtClean="0">
                <a:solidFill>
                  <a:prstClr val="black"/>
                </a:solidFill>
                <a:latin typeface="Times New Roman" pitchFamily="18" charset="0"/>
              </a:rPr>
              <a:t>0.52</a:t>
            </a:r>
            <a:endParaRPr lang="en-US" sz="2400" dirty="0">
              <a:solidFill>
                <a:prstClr val="black"/>
              </a:solidFill>
              <a:latin typeface="Times New Roman" pitchFamily="18" charset="0"/>
            </a:endParaRPr>
          </a:p>
        </p:txBody>
      </p:sp>
      <p:sp>
        <p:nvSpPr>
          <p:cNvPr id="37921" name="Text Box 33"/>
          <p:cNvSpPr txBox="1">
            <a:spLocks noChangeArrowheads="1"/>
          </p:cNvSpPr>
          <p:nvPr/>
        </p:nvSpPr>
        <p:spPr bwMode="auto">
          <a:xfrm>
            <a:off x="4892675" y="5124271"/>
            <a:ext cx="723275" cy="1200329"/>
          </a:xfrm>
          <a:prstGeom prst="rect">
            <a:avLst/>
          </a:prstGeom>
          <a:noFill/>
          <a:ln w="9525">
            <a:noFill/>
            <a:miter lim="800000"/>
            <a:headEnd/>
            <a:tailEnd/>
          </a:ln>
        </p:spPr>
        <p:txBody>
          <a:bodyPr wrap="none">
            <a:spAutoFit/>
          </a:bodyPr>
          <a:lstStyle/>
          <a:p>
            <a:r>
              <a:rPr lang="en-US" sz="2400" dirty="0" smtClean="0">
                <a:solidFill>
                  <a:prstClr val="black"/>
                </a:solidFill>
                <a:latin typeface="Times New Roman" pitchFamily="18" charset="0"/>
              </a:rPr>
              <a:t>0.26</a:t>
            </a:r>
            <a:endParaRPr lang="en-US" sz="2400" dirty="0">
              <a:solidFill>
                <a:prstClr val="black"/>
              </a:solidFill>
              <a:latin typeface="Times New Roman" pitchFamily="18" charset="0"/>
            </a:endParaRPr>
          </a:p>
          <a:p>
            <a:r>
              <a:rPr lang="en-US" sz="2400" dirty="0" smtClean="0">
                <a:solidFill>
                  <a:prstClr val="black"/>
                </a:solidFill>
                <a:latin typeface="Times New Roman" pitchFamily="18" charset="0"/>
              </a:rPr>
              <a:t>0.18</a:t>
            </a:r>
            <a:endParaRPr lang="en-US" sz="2400" dirty="0">
              <a:solidFill>
                <a:prstClr val="black"/>
              </a:solidFill>
              <a:latin typeface="Times New Roman" pitchFamily="18" charset="0"/>
            </a:endParaRPr>
          </a:p>
          <a:p>
            <a:r>
              <a:rPr lang="en-US" sz="2400" dirty="0" smtClean="0">
                <a:solidFill>
                  <a:prstClr val="black"/>
                </a:solidFill>
                <a:latin typeface="Times New Roman" pitchFamily="18" charset="0"/>
              </a:rPr>
              <a:t>0.56</a:t>
            </a:r>
            <a:endParaRPr lang="en-US" sz="2400" dirty="0">
              <a:solidFill>
                <a:prstClr val="black"/>
              </a:solidFill>
              <a:latin typeface="Times New Roman" pitchFamily="18" charset="0"/>
            </a:endParaRPr>
          </a:p>
        </p:txBody>
      </p:sp>
      <p:sp>
        <p:nvSpPr>
          <p:cNvPr id="37922" name="Text Box 34"/>
          <p:cNvSpPr txBox="1">
            <a:spLocks noChangeArrowheads="1"/>
          </p:cNvSpPr>
          <p:nvPr/>
        </p:nvSpPr>
        <p:spPr bwMode="auto">
          <a:xfrm>
            <a:off x="6797675" y="5124271"/>
            <a:ext cx="885179" cy="1200329"/>
          </a:xfrm>
          <a:prstGeom prst="rect">
            <a:avLst/>
          </a:prstGeom>
          <a:noFill/>
          <a:ln w="9525">
            <a:noFill/>
            <a:miter lim="800000"/>
            <a:headEnd/>
            <a:tailEnd/>
          </a:ln>
        </p:spPr>
        <p:txBody>
          <a:bodyPr wrap="none">
            <a:spAutoFit/>
          </a:bodyPr>
          <a:lstStyle/>
          <a:p>
            <a:r>
              <a:rPr lang="en-US" sz="2400" dirty="0">
                <a:solidFill>
                  <a:prstClr val="black"/>
                </a:solidFill>
                <a:latin typeface="Times New Roman" pitchFamily="18" charset="0"/>
              </a:rPr>
              <a:t>  </a:t>
            </a:r>
            <a:r>
              <a:rPr lang="en-US" sz="2400" dirty="0" smtClean="0">
                <a:solidFill>
                  <a:prstClr val="black"/>
                </a:solidFill>
                <a:latin typeface="Times New Roman" pitchFamily="18" charset="0"/>
              </a:rPr>
              <a:t>7/33</a:t>
            </a:r>
            <a:endParaRPr lang="en-US" sz="2400" dirty="0">
              <a:solidFill>
                <a:prstClr val="black"/>
              </a:solidFill>
              <a:latin typeface="Times New Roman" pitchFamily="18" charset="0"/>
            </a:endParaRPr>
          </a:p>
          <a:p>
            <a:r>
              <a:rPr lang="en-US" sz="2400" dirty="0">
                <a:solidFill>
                  <a:prstClr val="black"/>
                </a:solidFill>
                <a:latin typeface="Times New Roman" pitchFamily="18" charset="0"/>
              </a:rPr>
              <a:t>  </a:t>
            </a:r>
            <a:r>
              <a:rPr lang="en-US" sz="2400" dirty="0" smtClean="0">
                <a:solidFill>
                  <a:prstClr val="black"/>
                </a:solidFill>
                <a:latin typeface="Times New Roman" pitchFamily="18" charset="0"/>
              </a:rPr>
              <a:t>5/33</a:t>
            </a:r>
            <a:endParaRPr lang="en-US" sz="2400" dirty="0">
              <a:solidFill>
                <a:prstClr val="black"/>
              </a:solidFill>
              <a:latin typeface="Times New Roman" pitchFamily="18" charset="0"/>
            </a:endParaRPr>
          </a:p>
          <a:p>
            <a:r>
              <a:rPr lang="en-US" sz="2400" dirty="0" smtClean="0">
                <a:solidFill>
                  <a:prstClr val="black"/>
                </a:solidFill>
                <a:latin typeface="Times New Roman" pitchFamily="18" charset="0"/>
              </a:rPr>
              <a:t>21/33</a:t>
            </a:r>
            <a:endParaRPr lang="en-US" sz="2400" dirty="0">
              <a:solidFill>
                <a:prstClr val="black"/>
              </a:solidFill>
              <a:latin typeface="Times New Roman" pitchFamily="18" charset="0"/>
            </a:endParaRPr>
          </a:p>
        </p:txBody>
      </p:sp>
      <p:sp>
        <p:nvSpPr>
          <p:cNvPr id="37923" name="Text Box 35"/>
          <p:cNvSpPr txBox="1">
            <a:spLocks noChangeArrowheads="1"/>
          </p:cNvSpPr>
          <p:nvPr/>
        </p:nvSpPr>
        <p:spPr bwMode="auto">
          <a:xfrm>
            <a:off x="5867400" y="5470346"/>
            <a:ext cx="565150" cy="457200"/>
          </a:xfrm>
          <a:prstGeom prst="rect">
            <a:avLst/>
          </a:prstGeom>
          <a:noFill/>
          <a:ln w="9525">
            <a:noFill/>
            <a:miter lim="800000"/>
            <a:headEnd/>
            <a:tailEnd/>
          </a:ln>
        </p:spPr>
        <p:txBody>
          <a:bodyPr wrap="none">
            <a:spAutoFit/>
          </a:bodyPr>
          <a:lstStyle/>
          <a:p>
            <a:r>
              <a:rPr lang="en-US" sz="2400">
                <a:solidFill>
                  <a:prstClr val="black"/>
                </a:solidFill>
                <a:latin typeface="Times New Roman" pitchFamily="18" charset="0"/>
              </a:rPr>
              <a:t>. . .</a:t>
            </a:r>
          </a:p>
        </p:txBody>
      </p:sp>
      <p:cxnSp>
        <p:nvCxnSpPr>
          <p:cNvPr id="30" name="Straight Arrow Connector 29"/>
          <p:cNvCxnSpPr>
            <a:stCxn id="51" idx="3"/>
            <a:endCxn id="50" idx="5"/>
          </p:cNvCxnSpPr>
          <p:nvPr/>
        </p:nvCxnSpPr>
        <p:spPr>
          <a:xfrm flipH="1" flipV="1">
            <a:off x="1017996" y="4058641"/>
            <a:ext cx="2461200" cy="185333"/>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9" idx="4"/>
            <a:endCxn id="50" idx="7"/>
          </p:cNvCxnSpPr>
          <p:nvPr/>
        </p:nvCxnSpPr>
        <p:spPr>
          <a:xfrm flipH="1">
            <a:off x="1017997" y="2099876"/>
            <a:ext cx="979205" cy="15729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1" idx="0"/>
            <a:endCxn id="49" idx="5"/>
          </p:cNvCxnSpPr>
          <p:nvPr/>
        </p:nvCxnSpPr>
        <p:spPr>
          <a:xfrm flipH="1" flipV="1">
            <a:off x="2191176" y="2019973"/>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50" idx="6"/>
            <a:endCxn id="51" idx="2"/>
          </p:cNvCxnSpPr>
          <p:nvPr/>
        </p:nvCxnSpPr>
        <p:spPr>
          <a:xfrm>
            <a:off x="1098342" y="3865739"/>
            <a:ext cx="2300508" cy="1853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8" name="Curved Connector 47"/>
          <p:cNvCxnSpPr>
            <a:stCxn id="49" idx="6"/>
            <a:endCxn id="49" idx="0"/>
          </p:cNvCxnSpPr>
          <p:nvPr/>
        </p:nvCxnSpPr>
        <p:spPr>
          <a:xfrm flipH="1" flipV="1">
            <a:off x="1997202" y="1554266"/>
            <a:ext cx="274320" cy="272805"/>
          </a:xfrm>
          <a:prstGeom prst="curvedConnector4">
            <a:avLst>
              <a:gd name="adj1" fmla="val -83333"/>
              <a:gd name="adj2" fmla="val 183796"/>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Oval 48"/>
          <p:cNvSpPr/>
          <p:nvPr/>
        </p:nvSpPr>
        <p:spPr>
          <a:xfrm>
            <a:off x="1722882" y="1554266"/>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prstClr val="white"/>
                </a:solidFill>
                <a:latin typeface="Arial" pitchFamily="34" charset="0"/>
                <a:cs typeface="Arial" pitchFamily="34" charset="0"/>
              </a:rPr>
              <a:t>y</a:t>
            </a:r>
            <a:endParaRPr lang="en-US" sz="2800" b="1" dirty="0">
              <a:solidFill>
                <a:prstClr val="white"/>
              </a:solidFill>
              <a:latin typeface="Arial" pitchFamily="34" charset="0"/>
              <a:cs typeface="Arial" pitchFamily="34" charset="0"/>
            </a:endParaRPr>
          </a:p>
        </p:txBody>
      </p:sp>
      <p:sp>
        <p:nvSpPr>
          <p:cNvPr id="50" name="Oval 49"/>
          <p:cNvSpPr/>
          <p:nvPr/>
        </p:nvSpPr>
        <p:spPr>
          <a:xfrm>
            <a:off x="549702" y="3592934"/>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prstClr val="white"/>
                </a:solidFill>
                <a:latin typeface="Arial" pitchFamily="34" charset="0"/>
                <a:cs typeface="Arial" pitchFamily="34" charset="0"/>
              </a:rPr>
              <a:t>a</a:t>
            </a:r>
            <a:endParaRPr lang="en-US" sz="2800" b="1" dirty="0">
              <a:solidFill>
                <a:prstClr val="white"/>
              </a:solidFill>
              <a:latin typeface="Arial" pitchFamily="34" charset="0"/>
              <a:cs typeface="Arial" pitchFamily="34" charset="0"/>
            </a:endParaRPr>
          </a:p>
        </p:txBody>
      </p:sp>
      <p:sp>
        <p:nvSpPr>
          <p:cNvPr id="51" name="Oval 50"/>
          <p:cNvSpPr/>
          <p:nvPr/>
        </p:nvSpPr>
        <p:spPr>
          <a:xfrm>
            <a:off x="3398850" y="3778267"/>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prstClr val="white"/>
                </a:solidFill>
                <a:latin typeface="Arial" pitchFamily="34" charset="0"/>
                <a:cs typeface="Arial" pitchFamily="34" charset="0"/>
              </a:rPr>
              <a:t>m</a:t>
            </a:r>
            <a:endParaRPr lang="en-US" sz="2800" b="1" dirty="0">
              <a:solidFill>
                <a:prstClr val="white"/>
              </a:solidFill>
              <a:latin typeface="Arial" pitchFamily="34" charset="0"/>
              <a:cs typeface="Arial" pitchFamily="34" charset="0"/>
            </a:endParaRPr>
          </a:p>
        </p:txBody>
      </p:sp>
      <p:cxnSp>
        <p:nvCxnSpPr>
          <p:cNvPr id="32" name="Curved Connector 31"/>
          <p:cNvCxnSpPr/>
          <p:nvPr/>
        </p:nvCxnSpPr>
        <p:spPr>
          <a:xfrm flipH="1" flipV="1">
            <a:off x="3718864" y="3821793"/>
            <a:ext cx="228600" cy="228600"/>
          </a:xfrm>
          <a:prstGeom prst="curvedConnector4">
            <a:avLst>
              <a:gd name="adj1" fmla="val -100000"/>
              <a:gd name="adj2" fmla="val 200000"/>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9" idx="4"/>
            <a:endCxn id="51" idx="1"/>
          </p:cNvCxnSpPr>
          <p:nvPr/>
        </p:nvCxnSpPr>
        <p:spPr>
          <a:xfrm>
            <a:off x="1997202" y="2099876"/>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0" idx="0"/>
            <a:endCxn id="49" idx="3"/>
          </p:cNvCxnSpPr>
          <p:nvPr/>
        </p:nvCxnSpPr>
        <p:spPr>
          <a:xfrm flipV="1">
            <a:off x="824022" y="2019973"/>
            <a:ext cx="979206" cy="1572961"/>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rot="18135060">
            <a:off x="782111" y="2682915"/>
            <a:ext cx="583814" cy="338554"/>
          </a:xfrm>
          <a:prstGeom prst="rect">
            <a:avLst/>
          </a:prstGeom>
          <a:noFill/>
        </p:spPr>
        <p:txBody>
          <a:bodyPr wrap="none" rtlCol="0">
            <a:spAutoFit/>
          </a:bodyPr>
          <a:lstStyle/>
          <a:p>
            <a:r>
              <a:rPr lang="en-US" sz="1600" dirty="0" smtClean="0">
                <a:solidFill>
                  <a:prstClr val="black"/>
                </a:solidFill>
                <a:latin typeface="Arial" pitchFamily="34" charset="0"/>
                <a:cs typeface="Arial" pitchFamily="34" charset="0"/>
              </a:rPr>
              <a:t>7/15</a:t>
            </a:r>
          </a:p>
        </p:txBody>
      </p:sp>
      <p:sp>
        <p:nvSpPr>
          <p:cNvPr id="36" name="TextBox 35"/>
          <p:cNvSpPr txBox="1"/>
          <p:nvPr/>
        </p:nvSpPr>
        <p:spPr>
          <a:xfrm rot="318447">
            <a:off x="1769928" y="3636410"/>
            <a:ext cx="583814" cy="338554"/>
          </a:xfrm>
          <a:prstGeom prst="rect">
            <a:avLst/>
          </a:prstGeom>
          <a:noFill/>
        </p:spPr>
        <p:txBody>
          <a:bodyPr wrap="none" rtlCol="0">
            <a:spAutoFit/>
          </a:bodyPr>
          <a:lstStyle/>
          <a:p>
            <a:r>
              <a:rPr lang="en-US" sz="1600" dirty="0" smtClean="0">
                <a:solidFill>
                  <a:prstClr val="black"/>
                </a:solidFill>
                <a:latin typeface="Arial" pitchFamily="34" charset="0"/>
                <a:cs typeface="Arial" pitchFamily="34" charset="0"/>
              </a:rPr>
              <a:t>7/15</a:t>
            </a:r>
            <a:endParaRPr lang="en-US" sz="1600" dirty="0">
              <a:solidFill>
                <a:prstClr val="black"/>
              </a:solidFill>
              <a:latin typeface="Arial" pitchFamily="34" charset="0"/>
              <a:cs typeface="Arial" pitchFamily="34" charset="0"/>
            </a:endParaRPr>
          </a:p>
        </p:txBody>
      </p:sp>
      <p:sp>
        <p:nvSpPr>
          <p:cNvPr id="37" name="TextBox 36"/>
          <p:cNvSpPr txBox="1"/>
          <p:nvPr/>
        </p:nvSpPr>
        <p:spPr>
          <a:xfrm rot="419834">
            <a:off x="1727306" y="4094361"/>
            <a:ext cx="633507" cy="369332"/>
          </a:xfrm>
          <a:prstGeom prst="rect">
            <a:avLst/>
          </a:prstGeom>
          <a:noFill/>
        </p:spPr>
        <p:txBody>
          <a:bodyPr wrap="none" rtlCol="0">
            <a:spAutoFit/>
          </a:bodyPr>
          <a:lstStyle/>
          <a:p>
            <a:r>
              <a:rPr lang="en-US" dirty="0" smtClean="0">
                <a:solidFill>
                  <a:prstClr val="black"/>
                </a:solidFill>
                <a:latin typeface="Arial" pitchFamily="34" charset="0"/>
                <a:cs typeface="Arial" pitchFamily="34" charset="0"/>
              </a:rPr>
              <a:t>1/15</a:t>
            </a:r>
          </a:p>
        </p:txBody>
      </p:sp>
      <p:sp>
        <p:nvSpPr>
          <p:cNvPr id="38" name="TextBox 37"/>
          <p:cNvSpPr txBox="1"/>
          <p:nvPr/>
        </p:nvSpPr>
        <p:spPr>
          <a:xfrm>
            <a:off x="3753833" y="3275894"/>
            <a:ext cx="697627" cy="338554"/>
          </a:xfrm>
          <a:prstGeom prst="rect">
            <a:avLst/>
          </a:prstGeom>
          <a:noFill/>
        </p:spPr>
        <p:txBody>
          <a:bodyPr wrap="none" rtlCol="0">
            <a:spAutoFit/>
          </a:bodyPr>
          <a:lstStyle/>
          <a:p>
            <a:r>
              <a:rPr lang="en-US" sz="1600" dirty="0" smtClean="0">
                <a:solidFill>
                  <a:prstClr val="black"/>
                </a:solidFill>
                <a:latin typeface="Arial" pitchFamily="34" charset="0"/>
                <a:cs typeface="Arial" pitchFamily="34" charset="0"/>
              </a:rPr>
              <a:t>13/15</a:t>
            </a:r>
          </a:p>
        </p:txBody>
      </p:sp>
      <p:sp>
        <p:nvSpPr>
          <p:cNvPr id="39" name="TextBox 38"/>
          <p:cNvSpPr txBox="1"/>
          <p:nvPr/>
        </p:nvSpPr>
        <p:spPr>
          <a:xfrm rot="2896627">
            <a:off x="2776945" y="2631195"/>
            <a:ext cx="583814" cy="338554"/>
          </a:xfrm>
          <a:prstGeom prst="rect">
            <a:avLst/>
          </a:prstGeom>
          <a:noFill/>
        </p:spPr>
        <p:txBody>
          <a:bodyPr wrap="none" rtlCol="0">
            <a:spAutoFit/>
          </a:bodyPr>
          <a:lstStyle/>
          <a:p>
            <a:r>
              <a:rPr lang="en-US" sz="1600" dirty="0" smtClean="0">
                <a:solidFill>
                  <a:prstClr val="black"/>
                </a:solidFill>
                <a:latin typeface="Arial" pitchFamily="34" charset="0"/>
                <a:cs typeface="Arial" pitchFamily="34" charset="0"/>
              </a:rPr>
              <a:t>1/15</a:t>
            </a:r>
          </a:p>
        </p:txBody>
      </p:sp>
      <p:sp>
        <p:nvSpPr>
          <p:cNvPr id="40" name="TextBox 39"/>
          <p:cNvSpPr txBox="1"/>
          <p:nvPr/>
        </p:nvSpPr>
        <p:spPr>
          <a:xfrm rot="2760934">
            <a:off x="2308959" y="2877238"/>
            <a:ext cx="583814" cy="338554"/>
          </a:xfrm>
          <a:prstGeom prst="rect">
            <a:avLst/>
          </a:prstGeom>
          <a:noFill/>
        </p:spPr>
        <p:txBody>
          <a:bodyPr wrap="none" rtlCol="0">
            <a:spAutoFit/>
          </a:bodyPr>
          <a:lstStyle/>
          <a:p>
            <a:r>
              <a:rPr lang="en-US" sz="1600" dirty="0" smtClean="0">
                <a:solidFill>
                  <a:prstClr val="black"/>
                </a:solidFill>
                <a:latin typeface="Arial" pitchFamily="34" charset="0"/>
                <a:cs typeface="Arial" pitchFamily="34" charset="0"/>
              </a:rPr>
              <a:t>1/15</a:t>
            </a:r>
          </a:p>
        </p:txBody>
      </p:sp>
      <p:sp>
        <p:nvSpPr>
          <p:cNvPr id="41" name="TextBox 40"/>
          <p:cNvSpPr txBox="1"/>
          <p:nvPr/>
        </p:nvSpPr>
        <p:spPr>
          <a:xfrm rot="2424277">
            <a:off x="134652" y="4355068"/>
            <a:ext cx="633507" cy="369332"/>
          </a:xfrm>
          <a:prstGeom prst="rect">
            <a:avLst/>
          </a:prstGeom>
          <a:noFill/>
        </p:spPr>
        <p:txBody>
          <a:bodyPr wrap="none" rtlCol="0">
            <a:spAutoFit/>
          </a:bodyPr>
          <a:lstStyle/>
          <a:p>
            <a:r>
              <a:rPr lang="en-US" dirty="0" smtClean="0">
                <a:solidFill>
                  <a:prstClr val="black"/>
                </a:solidFill>
                <a:latin typeface="Arial" pitchFamily="34" charset="0"/>
                <a:cs typeface="Arial" pitchFamily="34" charset="0"/>
              </a:rPr>
              <a:t>1/15</a:t>
            </a:r>
          </a:p>
        </p:txBody>
      </p:sp>
      <p:cxnSp>
        <p:nvCxnSpPr>
          <p:cNvPr id="42" name="Curved Connector 41"/>
          <p:cNvCxnSpPr>
            <a:stCxn id="50" idx="4"/>
            <a:endCxn id="50" idx="2"/>
          </p:cNvCxnSpPr>
          <p:nvPr/>
        </p:nvCxnSpPr>
        <p:spPr>
          <a:xfrm rot="5400000" flipH="1">
            <a:off x="550459" y="3864982"/>
            <a:ext cx="272805" cy="274320"/>
          </a:xfrm>
          <a:prstGeom prst="curvedConnector4">
            <a:avLst>
              <a:gd name="adj1" fmla="val -83796"/>
              <a:gd name="adj2" fmla="val 183333"/>
            </a:avLst>
          </a:prstGeom>
          <a:ln w="28575">
            <a:solidFill>
              <a:srgbClr val="008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472114" y="1321352"/>
            <a:ext cx="583814" cy="338554"/>
          </a:xfrm>
          <a:prstGeom prst="rect">
            <a:avLst/>
          </a:prstGeom>
          <a:noFill/>
        </p:spPr>
        <p:txBody>
          <a:bodyPr wrap="none" rtlCol="0">
            <a:spAutoFit/>
          </a:bodyPr>
          <a:lstStyle/>
          <a:p>
            <a:r>
              <a:rPr lang="en-US" sz="1600" dirty="0" smtClean="0">
                <a:solidFill>
                  <a:prstClr val="black"/>
                </a:solidFill>
                <a:latin typeface="Arial" pitchFamily="34" charset="0"/>
                <a:cs typeface="Arial" pitchFamily="34" charset="0"/>
              </a:rPr>
              <a:t>7/15</a:t>
            </a:r>
          </a:p>
        </p:txBody>
      </p:sp>
      <p:sp>
        <p:nvSpPr>
          <p:cNvPr id="44" name="TextBox 43"/>
          <p:cNvSpPr txBox="1"/>
          <p:nvPr/>
        </p:nvSpPr>
        <p:spPr>
          <a:xfrm rot="18135060">
            <a:off x="1306275" y="2798371"/>
            <a:ext cx="583814" cy="338554"/>
          </a:xfrm>
          <a:prstGeom prst="rect">
            <a:avLst/>
          </a:prstGeom>
          <a:noFill/>
        </p:spPr>
        <p:txBody>
          <a:bodyPr wrap="none" rtlCol="0">
            <a:spAutoFit/>
          </a:bodyPr>
          <a:lstStyle/>
          <a:p>
            <a:r>
              <a:rPr lang="en-US" sz="1600" dirty="0" smtClean="0">
                <a:solidFill>
                  <a:prstClr val="black"/>
                </a:solidFill>
                <a:latin typeface="Arial" pitchFamily="34" charset="0"/>
                <a:cs typeface="Arial" pitchFamily="34" charset="0"/>
              </a:rPr>
              <a:t>7/15</a:t>
            </a:r>
          </a:p>
        </p:txBody>
      </p:sp>
      <p:sp>
        <p:nvSpPr>
          <p:cNvPr id="52" name="Rectangle 43"/>
          <p:cNvSpPr>
            <a:spLocks noChangeArrowheads="1"/>
          </p:cNvSpPr>
          <p:nvPr/>
        </p:nvSpPr>
        <p:spPr bwMode="auto">
          <a:xfrm>
            <a:off x="4987502" y="1630660"/>
            <a:ext cx="1371600" cy="1219200"/>
          </a:xfrm>
          <a:prstGeom prst="rect">
            <a:avLst/>
          </a:prstGeom>
          <a:noFill/>
          <a:ln w="9525">
            <a:solidFill>
              <a:schemeClr val="tx1"/>
            </a:solidFill>
            <a:miter lim="800000"/>
            <a:headEnd/>
            <a:tailEnd/>
          </a:ln>
        </p:spPr>
        <p:txBody>
          <a:bodyPr wrap="none" anchor="ctr"/>
          <a:lstStyle/>
          <a:p>
            <a:endParaRPr lang="en-US">
              <a:solidFill>
                <a:prstClr val="black"/>
              </a:solidFill>
            </a:endParaRPr>
          </a:p>
        </p:txBody>
      </p:sp>
      <p:sp>
        <p:nvSpPr>
          <p:cNvPr id="53" name="Text Box 44"/>
          <p:cNvSpPr txBox="1">
            <a:spLocks noChangeArrowheads="1"/>
          </p:cNvSpPr>
          <p:nvPr/>
        </p:nvSpPr>
        <p:spPr bwMode="auto">
          <a:xfrm>
            <a:off x="4584277" y="1595735"/>
            <a:ext cx="1816523" cy="1200329"/>
          </a:xfrm>
          <a:prstGeom prst="rect">
            <a:avLst/>
          </a:prstGeom>
          <a:noFill/>
          <a:ln w="9525">
            <a:noFill/>
            <a:miter lim="800000"/>
            <a:headEnd/>
            <a:tailEnd/>
          </a:ln>
        </p:spPr>
        <p:txBody>
          <a:bodyPr wrap="none">
            <a:spAutoFit/>
          </a:bodyPr>
          <a:lstStyle/>
          <a:p>
            <a:r>
              <a:rPr lang="en-US" sz="2400" dirty="0">
                <a:solidFill>
                  <a:prstClr val="black"/>
                </a:solidFill>
                <a:latin typeface="Times New Roman" pitchFamily="18" charset="0"/>
              </a:rPr>
              <a:t>     1/2 1/2   </a:t>
            </a:r>
            <a:r>
              <a:rPr lang="en-US" sz="2400" dirty="0" smtClean="0">
                <a:solidFill>
                  <a:prstClr val="black"/>
                </a:solidFill>
                <a:latin typeface="Times New Roman" pitchFamily="18" charset="0"/>
              </a:rPr>
              <a:t>0</a:t>
            </a:r>
            <a:endParaRPr lang="en-US" sz="2400" dirty="0">
              <a:solidFill>
                <a:prstClr val="black"/>
              </a:solidFill>
              <a:latin typeface="Times New Roman" pitchFamily="18" charset="0"/>
            </a:endParaRPr>
          </a:p>
          <a:p>
            <a:r>
              <a:rPr lang="en-US" sz="2400" dirty="0">
                <a:solidFill>
                  <a:prstClr val="black"/>
                </a:solidFill>
                <a:latin typeface="Times New Roman" pitchFamily="18" charset="0"/>
              </a:rPr>
              <a:t>     1/2   0    </a:t>
            </a:r>
            <a:r>
              <a:rPr lang="en-US" sz="2400" dirty="0" smtClean="0">
                <a:solidFill>
                  <a:prstClr val="black"/>
                </a:solidFill>
                <a:latin typeface="Times New Roman" pitchFamily="18" charset="0"/>
              </a:rPr>
              <a:t>0</a:t>
            </a:r>
            <a:endParaRPr lang="en-US" sz="2400" dirty="0">
              <a:solidFill>
                <a:prstClr val="black"/>
              </a:solidFill>
              <a:latin typeface="Times New Roman" pitchFamily="18" charset="0"/>
            </a:endParaRPr>
          </a:p>
          <a:p>
            <a:r>
              <a:rPr lang="en-US" sz="2400" dirty="0">
                <a:solidFill>
                  <a:prstClr val="black"/>
                </a:solidFill>
                <a:latin typeface="Times New Roman" pitchFamily="18" charset="0"/>
              </a:rPr>
              <a:t>      0   1/2   </a:t>
            </a:r>
            <a:r>
              <a:rPr lang="en-US" sz="2400" dirty="0" smtClean="0">
                <a:solidFill>
                  <a:prstClr val="black"/>
                </a:solidFill>
                <a:latin typeface="Times New Roman" pitchFamily="18" charset="0"/>
              </a:rPr>
              <a:t>1</a:t>
            </a:r>
            <a:endParaRPr lang="en-US" sz="2400" dirty="0">
              <a:solidFill>
                <a:prstClr val="black"/>
              </a:solidFill>
              <a:latin typeface="Times New Roman" pitchFamily="18" charset="0"/>
            </a:endParaRPr>
          </a:p>
        </p:txBody>
      </p:sp>
      <p:sp>
        <p:nvSpPr>
          <p:cNvPr id="54" name="Rectangle 45"/>
          <p:cNvSpPr>
            <a:spLocks noChangeArrowheads="1"/>
          </p:cNvSpPr>
          <p:nvPr/>
        </p:nvSpPr>
        <p:spPr bwMode="auto">
          <a:xfrm>
            <a:off x="7543800" y="1630660"/>
            <a:ext cx="1447800" cy="1219200"/>
          </a:xfrm>
          <a:prstGeom prst="rect">
            <a:avLst/>
          </a:prstGeom>
          <a:noFill/>
          <a:ln w="9525">
            <a:solidFill>
              <a:schemeClr val="tx1"/>
            </a:solidFill>
            <a:miter lim="800000"/>
            <a:headEnd/>
            <a:tailEnd/>
          </a:ln>
        </p:spPr>
        <p:txBody>
          <a:bodyPr wrap="none" anchor="ctr"/>
          <a:lstStyle/>
          <a:p>
            <a:endParaRPr lang="en-US">
              <a:solidFill>
                <a:prstClr val="black"/>
              </a:solidFill>
            </a:endParaRPr>
          </a:p>
        </p:txBody>
      </p:sp>
      <p:sp>
        <p:nvSpPr>
          <p:cNvPr id="55" name="Text Box 46"/>
          <p:cNvSpPr txBox="1">
            <a:spLocks noChangeArrowheads="1"/>
          </p:cNvSpPr>
          <p:nvPr/>
        </p:nvSpPr>
        <p:spPr bwMode="auto">
          <a:xfrm>
            <a:off x="7251700" y="1595735"/>
            <a:ext cx="1733550" cy="1187450"/>
          </a:xfrm>
          <a:prstGeom prst="rect">
            <a:avLst/>
          </a:prstGeom>
          <a:noFill/>
          <a:ln w="9525">
            <a:noFill/>
            <a:miter lim="800000"/>
            <a:headEnd/>
            <a:tailEnd/>
          </a:ln>
        </p:spPr>
        <p:txBody>
          <a:bodyPr wrap="none">
            <a:spAutoFit/>
          </a:bodyPr>
          <a:lstStyle/>
          <a:p>
            <a:r>
              <a:rPr lang="en-US" sz="2400" dirty="0">
                <a:solidFill>
                  <a:prstClr val="black"/>
                </a:solidFill>
                <a:latin typeface="Times New Roman" pitchFamily="18" charset="0"/>
              </a:rPr>
              <a:t>   1/3 1/3 1/3</a:t>
            </a:r>
          </a:p>
          <a:p>
            <a:r>
              <a:rPr lang="en-US" sz="2400" dirty="0">
                <a:solidFill>
                  <a:prstClr val="black"/>
                </a:solidFill>
                <a:latin typeface="Times New Roman" pitchFamily="18" charset="0"/>
              </a:rPr>
              <a:t>   1/3 1/3 1/3</a:t>
            </a:r>
          </a:p>
          <a:p>
            <a:r>
              <a:rPr lang="en-US" sz="2400" dirty="0">
                <a:solidFill>
                  <a:prstClr val="black"/>
                </a:solidFill>
                <a:latin typeface="Times New Roman" pitchFamily="18" charset="0"/>
              </a:rPr>
              <a:t>   1/3 1/3 1/3</a:t>
            </a:r>
          </a:p>
        </p:txBody>
      </p:sp>
      <p:sp>
        <p:nvSpPr>
          <p:cNvPr id="56" name="Rectangle 47"/>
          <p:cNvSpPr>
            <a:spLocks noChangeArrowheads="1"/>
          </p:cNvSpPr>
          <p:nvPr/>
        </p:nvSpPr>
        <p:spPr bwMode="auto">
          <a:xfrm>
            <a:off x="5791200" y="2971800"/>
            <a:ext cx="2216150" cy="1260475"/>
          </a:xfrm>
          <a:prstGeom prst="rect">
            <a:avLst/>
          </a:prstGeom>
          <a:noFill/>
          <a:ln w="9525">
            <a:solidFill>
              <a:schemeClr val="tx1"/>
            </a:solidFill>
            <a:miter lim="800000"/>
            <a:headEnd/>
            <a:tailEnd/>
          </a:ln>
        </p:spPr>
        <p:txBody>
          <a:bodyPr wrap="none" anchor="ctr"/>
          <a:lstStyle/>
          <a:p>
            <a:endParaRPr lang="en-US">
              <a:solidFill>
                <a:prstClr val="black"/>
              </a:solidFill>
            </a:endParaRPr>
          </a:p>
        </p:txBody>
      </p:sp>
      <p:sp>
        <p:nvSpPr>
          <p:cNvPr id="57" name="Text Box 48"/>
          <p:cNvSpPr txBox="1">
            <a:spLocks noChangeArrowheads="1"/>
          </p:cNvSpPr>
          <p:nvPr/>
        </p:nvSpPr>
        <p:spPr bwMode="auto">
          <a:xfrm>
            <a:off x="5387975" y="2971800"/>
            <a:ext cx="2755883" cy="1200329"/>
          </a:xfrm>
          <a:prstGeom prst="rect">
            <a:avLst/>
          </a:prstGeom>
          <a:noFill/>
          <a:ln w="9525">
            <a:noFill/>
            <a:miter lim="800000"/>
            <a:headEnd/>
            <a:tailEnd/>
          </a:ln>
        </p:spPr>
        <p:txBody>
          <a:bodyPr wrap="none">
            <a:spAutoFit/>
          </a:bodyPr>
          <a:lstStyle/>
          <a:p>
            <a:r>
              <a:rPr lang="en-US" sz="2400" dirty="0">
                <a:solidFill>
                  <a:prstClr val="black"/>
                </a:solidFill>
                <a:latin typeface="Times New Roman" pitchFamily="18" charset="0"/>
              </a:rPr>
              <a:t>y   7/15  7/15   1</a:t>
            </a:r>
            <a:r>
              <a:rPr lang="en-US" sz="2400" dirty="0" smtClean="0">
                <a:solidFill>
                  <a:prstClr val="black"/>
                </a:solidFill>
                <a:latin typeface="Times New Roman" pitchFamily="18" charset="0"/>
              </a:rPr>
              <a:t>/15</a:t>
            </a:r>
            <a:endParaRPr lang="en-US" sz="2400" dirty="0">
              <a:solidFill>
                <a:prstClr val="black"/>
              </a:solidFill>
              <a:latin typeface="Times New Roman" pitchFamily="18" charset="0"/>
            </a:endParaRPr>
          </a:p>
          <a:p>
            <a:r>
              <a:rPr lang="en-US" sz="2400" dirty="0">
                <a:solidFill>
                  <a:prstClr val="black"/>
                </a:solidFill>
                <a:latin typeface="Times New Roman" pitchFamily="18" charset="0"/>
              </a:rPr>
              <a:t>a   7/15  1/15   </a:t>
            </a:r>
            <a:r>
              <a:rPr lang="en-US" sz="2400" dirty="0" smtClean="0">
                <a:solidFill>
                  <a:prstClr val="black"/>
                </a:solidFill>
                <a:latin typeface="Times New Roman" pitchFamily="18" charset="0"/>
              </a:rPr>
              <a:t>1/15</a:t>
            </a:r>
            <a:endParaRPr lang="en-US" sz="2400" dirty="0">
              <a:solidFill>
                <a:prstClr val="black"/>
              </a:solidFill>
              <a:latin typeface="Times New Roman" pitchFamily="18" charset="0"/>
            </a:endParaRPr>
          </a:p>
          <a:p>
            <a:r>
              <a:rPr lang="en-US" sz="2400" dirty="0">
                <a:solidFill>
                  <a:prstClr val="black"/>
                </a:solidFill>
                <a:latin typeface="Times New Roman" pitchFamily="18" charset="0"/>
              </a:rPr>
              <a:t>m  1/15  7/15  </a:t>
            </a:r>
            <a:r>
              <a:rPr lang="en-US" sz="2400" dirty="0" smtClean="0">
                <a:solidFill>
                  <a:prstClr val="black"/>
                </a:solidFill>
                <a:latin typeface="Times New Roman" pitchFamily="18" charset="0"/>
              </a:rPr>
              <a:t>13/15</a:t>
            </a:r>
            <a:endParaRPr lang="en-US" sz="2400" dirty="0">
              <a:solidFill>
                <a:prstClr val="black"/>
              </a:solidFill>
              <a:latin typeface="Times New Roman" pitchFamily="18" charset="0"/>
            </a:endParaRPr>
          </a:p>
        </p:txBody>
      </p:sp>
      <p:sp>
        <p:nvSpPr>
          <p:cNvPr id="58" name="Text Box 49"/>
          <p:cNvSpPr txBox="1">
            <a:spLocks noChangeArrowheads="1"/>
          </p:cNvSpPr>
          <p:nvPr/>
        </p:nvSpPr>
        <p:spPr bwMode="auto">
          <a:xfrm>
            <a:off x="4431877" y="1935460"/>
            <a:ext cx="608013" cy="457200"/>
          </a:xfrm>
          <a:prstGeom prst="rect">
            <a:avLst/>
          </a:prstGeom>
          <a:noFill/>
          <a:ln w="9525">
            <a:noFill/>
            <a:miter lim="800000"/>
            <a:headEnd/>
            <a:tailEnd/>
          </a:ln>
        </p:spPr>
        <p:txBody>
          <a:bodyPr wrap="none">
            <a:spAutoFit/>
          </a:bodyPr>
          <a:lstStyle/>
          <a:p>
            <a:r>
              <a:rPr lang="en-US" sz="2400" dirty="0">
                <a:solidFill>
                  <a:prstClr val="black"/>
                </a:solidFill>
              </a:rPr>
              <a:t>0.8</a:t>
            </a:r>
          </a:p>
        </p:txBody>
      </p:sp>
      <p:sp>
        <p:nvSpPr>
          <p:cNvPr id="59" name="Text Box 50"/>
          <p:cNvSpPr txBox="1">
            <a:spLocks noChangeArrowheads="1"/>
          </p:cNvSpPr>
          <p:nvPr/>
        </p:nvSpPr>
        <p:spPr bwMode="auto">
          <a:xfrm>
            <a:off x="6689725" y="1898948"/>
            <a:ext cx="869950" cy="457200"/>
          </a:xfrm>
          <a:prstGeom prst="rect">
            <a:avLst/>
          </a:prstGeom>
          <a:noFill/>
          <a:ln w="9525">
            <a:noFill/>
            <a:miter lim="800000"/>
            <a:headEnd/>
            <a:tailEnd/>
          </a:ln>
        </p:spPr>
        <p:txBody>
          <a:bodyPr wrap="none">
            <a:spAutoFit/>
          </a:bodyPr>
          <a:lstStyle/>
          <a:p>
            <a:r>
              <a:rPr lang="en-US" sz="2400" dirty="0">
                <a:solidFill>
                  <a:prstClr val="black"/>
                </a:solidFill>
              </a:rPr>
              <a:t>+ 0.2</a:t>
            </a:r>
          </a:p>
        </p:txBody>
      </p:sp>
      <p:sp>
        <p:nvSpPr>
          <p:cNvPr id="60" name="TextBox 59"/>
          <p:cNvSpPr txBox="1"/>
          <p:nvPr/>
        </p:nvSpPr>
        <p:spPr>
          <a:xfrm>
            <a:off x="5449707" y="1101308"/>
            <a:ext cx="441146" cy="461665"/>
          </a:xfrm>
          <a:prstGeom prst="rect">
            <a:avLst/>
          </a:prstGeom>
          <a:noFill/>
        </p:spPr>
        <p:txBody>
          <a:bodyPr wrap="none" rtlCol="0">
            <a:spAutoFit/>
          </a:bodyPr>
          <a:lstStyle/>
          <a:p>
            <a:r>
              <a:rPr lang="en-US" sz="2400" b="1" dirty="0" smtClean="0">
                <a:solidFill>
                  <a:srgbClr val="008000"/>
                </a:solidFill>
                <a:latin typeface="Arial" pitchFamily="34" charset="0"/>
                <a:cs typeface="Arial" pitchFamily="34" charset="0"/>
              </a:rPr>
              <a:t>M</a:t>
            </a:r>
          </a:p>
        </p:txBody>
      </p:sp>
      <p:sp>
        <p:nvSpPr>
          <p:cNvPr id="61" name="TextBox 60"/>
          <p:cNvSpPr txBox="1"/>
          <p:nvPr/>
        </p:nvSpPr>
        <p:spPr>
          <a:xfrm>
            <a:off x="7239000" y="1050943"/>
            <a:ext cx="1739579" cy="461665"/>
          </a:xfrm>
          <a:prstGeom prst="rect">
            <a:avLst/>
          </a:prstGeom>
          <a:noFill/>
        </p:spPr>
        <p:txBody>
          <a:bodyPr wrap="none" rtlCol="0">
            <a:spAutoFit/>
          </a:bodyPr>
          <a:lstStyle/>
          <a:p>
            <a:pPr lvl="1"/>
            <a:r>
              <a:rPr lang="en-US" sz="2400" b="1" dirty="0">
                <a:solidFill>
                  <a:srgbClr val="008000"/>
                </a:solidFill>
                <a:latin typeface="Arial" pitchFamily="34" charset="0"/>
                <a:cs typeface="Arial" pitchFamily="34" charset="0"/>
              </a:rPr>
              <a:t>[</a:t>
            </a:r>
            <a:r>
              <a:rPr lang="en-US" sz="2400" b="1" dirty="0" smtClean="0">
                <a:solidFill>
                  <a:srgbClr val="008000"/>
                </a:solidFill>
                <a:latin typeface="Arial" pitchFamily="34" charset="0"/>
                <a:cs typeface="Arial" pitchFamily="34" charset="0"/>
              </a:rPr>
              <a:t>1/N]</a:t>
            </a:r>
            <a:r>
              <a:rPr lang="en-US" sz="2400" b="1" baseline="-25000" dirty="0" err="1" smtClean="0">
                <a:solidFill>
                  <a:srgbClr val="008000"/>
                </a:solidFill>
                <a:latin typeface="Arial" pitchFamily="34" charset="0"/>
                <a:cs typeface="Arial" pitchFamily="34" charset="0"/>
              </a:rPr>
              <a:t>NxN</a:t>
            </a:r>
            <a:endParaRPr lang="en-US" sz="2400" b="1" baseline="-25000" dirty="0">
              <a:solidFill>
                <a:srgbClr val="008000"/>
              </a:solidFill>
              <a:latin typeface="Arial" pitchFamily="34" charset="0"/>
              <a:cs typeface="Arial" pitchFamily="34" charset="0"/>
            </a:endParaRPr>
          </a:p>
        </p:txBody>
      </p:sp>
      <p:sp>
        <p:nvSpPr>
          <p:cNvPr id="62" name="TextBox 61"/>
          <p:cNvSpPr txBox="1"/>
          <p:nvPr/>
        </p:nvSpPr>
        <p:spPr>
          <a:xfrm>
            <a:off x="6836316" y="4308475"/>
            <a:ext cx="407484" cy="461665"/>
          </a:xfrm>
          <a:prstGeom prst="rect">
            <a:avLst/>
          </a:prstGeom>
          <a:noFill/>
        </p:spPr>
        <p:txBody>
          <a:bodyPr wrap="none" rtlCol="0">
            <a:spAutoFit/>
          </a:bodyPr>
          <a:lstStyle/>
          <a:p>
            <a:r>
              <a:rPr lang="en-US" sz="2400" b="1" dirty="0" smtClean="0">
                <a:solidFill>
                  <a:srgbClr val="008000"/>
                </a:solidFill>
                <a:latin typeface="Arial" pitchFamily="34" charset="0"/>
                <a:cs typeface="Arial" pitchFamily="34" charset="0"/>
              </a:rPr>
              <a:t>A</a:t>
            </a:r>
          </a:p>
        </p:txBody>
      </p:sp>
    </p:spTree>
    <p:extLst>
      <p:ext uri="{BB962C8B-B14F-4D97-AF65-F5344CB8AC3E}">
        <p14:creationId xmlns:p14="http://schemas.microsoft.com/office/powerpoint/2010/main" val="378193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9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9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9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9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autoUpdateAnimBg="0"/>
      <p:bldP spid="37920" grpId="0" autoUpdateAnimBg="0"/>
      <p:bldP spid="37921" grpId="0" autoUpdateAnimBg="0"/>
      <p:bldP spid="37922" grpId="0" autoUpdateAnimBg="0"/>
      <p:bldP spid="37923" grpId="0" autoUpdateAnimBg="0"/>
      <p:bldP spid="35" grpId="0"/>
      <p:bldP spid="36" grpId="0"/>
      <p:bldP spid="37" grpId="0"/>
      <p:bldP spid="38" grpId="0"/>
      <p:bldP spid="39" grpId="0"/>
      <p:bldP spid="40" grpId="0"/>
      <p:bldP spid="41" grpId="0"/>
      <p:bldP spid="43" grpId="0"/>
      <p:bldP spid="44" grpId="0"/>
      <p:bldP spid="52" grpId="0" animBg="1"/>
      <p:bldP spid="53" grpId="0"/>
      <p:bldP spid="54" grpId="0" animBg="1"/>
      <p:bldP spid="55" grpId="0"/>
      <p:bldP spid="56" grpId="0" animBg="1"/>
      <p:bldP spid="57" grpId="0"/>
      <p:bldP spid="58" grpId="0"/>
      <p:bldP spid="59" grpId="0"/>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 y="512067"/>
            <a:ext cx="8915400" cy="447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3731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752475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7147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21055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8752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6" y="381000"/>
            <a:ext cx="7958027"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1154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0463" y="457200"/>
            <a:ext cx="3033774" cy="505908"/>
          </a:xfrm>
          <a:prstGeom prst="rect">
            <a:avLst/>
          </a:prstGeom>
        </p:spPr>
        <p:txBody>
          <a:bodyPr vert="horz" wrap="square" lIns="0" tIns="13335" rIns="0" bIns="0" rtlCol="0">
            <a:spAutoFit/>
          </a:bodyPr>
          <a:lstStyle/>
          <a:p>
            <a:pPr marL="12700">
              <a:lnSpc>
                <a:spcPct val="100000"/>
              </a:lnSpc>
              <a:spcBef>
                <a:spcPts val="105"/>
              </a:spcBef>
            </a:pPr>
            <a:r>
              <a:rPr lang="en-US" altLang="zh-CN" dirty="0"/>
              <a:t>MapReduce</a:t>
            </a:r>
            <a:endParaRPr dirty="0">
              <a:latin typeface="Noto Sans Mono CJK JP Regular"/>
              <a:cs typeface="Noto Sans Mono CJK JP Regular"/>
            </a:endParaRPr>
          </a:p>
        </p:txBody>
      </p:sp>
      <p:sp>
        <p:nvSpPr>
          <p:cNvPr id="3" name="object 3"/>
          <p:cNvSpPr txBox="1"/>
          <p:nvPr/>
        </p:nvSpPr>
        <p:spPr>
          <a:xfrm>
            <a:off x="535940" y="1484849"/>
            <a:ext cx="1511300" cy="1199046"/>
          </a:xfrm>
          <a:prstGeom prst="rect">
            <a:avLst/>
          </a:prstGeom>
        </p:spPr>
        <p:txBody>
          <a:bodyPr vert="horz" wrap="square" lIns="0" tIns="110490" rIns="0" bIns="0" rtlCol="0">
            <a:spAutoFit/>
          </a:bodyPr>
          <a:lstStyle/>
          <a:p>
            <a:pPr marL="355600" indent="-342900">
              <a:spcBef>
                <a:spcPts val="870"/>
              </a:spcBef>
              <a:buFontTx/>
              <a:buChar char="•"/>
              <a:tabLst>
                <a:tab pos="354965" algn="l"/>
                <a:tab pos="355600" algn="l"/>
              </a:tabLst>
            </a:pPr>
            <a:r>
              <a:rPr sz="3200" spc="-150" dirty="0">
                <a:solidFill>
                  <a:prstClr val="black"/>
                </a:solidFill>
                <a:latin typeface="Arial"/>
                <a:cs typeface="Arial"/>
              </a:rPr>
              <a:t>map</a:t>
            </a:r>
            <a:endParaRPr sz="3200">
              <a:solidFill>
                <a:prstClr val="black"/>
              </a:solidFill>
              <a:latin typeface="Arial"/>
              <a:cs typeface="Arial"/>
            </a:endParaRPr>
          </a:p>
          <a:p>
            <a:pPr marL="355600" indent="-342900">
              <a:spcBef>
                <a:spcPts val="770"/>
              </a:spcBef>
              <a:buFontTx/>
              <a:buChar char="•"/>
              <a:tabLst>
                <a:tab pos="354965" algn="l"/>
                <a:tab pos="355600" algn="l"/>
              </a:tabLst>
            </a:pPr>
            <a:r>
              <a:rPr sz="3200" spc="15" dirty="0">
                <a:solidFill>
                  <a:prstClr val="black"/>
                </a:solidFill>
                <a:latin typeface="Arial"/>
                <a:cs typeface="Arial"/>
              </a:rPr>
              <a:t>r</a:t>
            </a:r>
            <a:r>
              <a:rPr sz="3200" spc="-165" dirty="0">
                <a:solidFill>
                  <a:prstClr val="black"/>
                </a:solidFill>
                <a:latin typeface="Arial"/>
                <a:cs typeface="Arial"/>
              </a:rPr>
              <a:t>educe</a:t>
            </a:r>
            <a:endParaRPr sz="3200">
              <a:solidFill>
                <a:prstClr val="black"/>
              </a:solidFill>
              <a:latin typeface="Arial"/>
              <a:cs typeface="Arial"/>
            </a:endParaRPr>
          </a:p>
        </p:txBody>
      </p:sp>
      <p:sp>
        <p:nvSpPr>
          <p:cNvPr id="4" name="object 4"/>
          <p:cNvSpPr txBox="1"/>
          <p:nvPr/>
        </p:nvSpPr>
        <p:spPr>
          <a:xfrm>
            <a:off x="2364999" y="1484849"/>
            <a:ext cx="1877695" cy="1199046"/>
          </a:xfrm>
          <a:prstGeom prst="rect">
            <a:avLst/>
          </a:prstGeom>
        </p:spPr>
        <p:txBody>
          <a:bodyPr vert="horz" wrap="square" lIns="0" tIns="110490" rIns="0" bIns="0" rtlCol="0">
            <a:spAutoFit/>
          </a:bodyPr>
          <a:lstStyle/>
          <a:p>
            <a:pPr marL="12700">
              <a:spcBef>
                <a:spcPts val="870"/>
              </a:spcBef>
            </a:pPr>
            <a:r>
              <a:rPr sz="3200" spc="-135" dirty="0">
                <a:solidFill>
                  <a:prstClr val="black"/>
                </a:solidFill>
                <a:latin typeface="Arial"/>
                <a:cs typeface="Arial"/>
              </a:rPr>
              <a:t>(k1,v1)</a:t>
            </a:r>
            <a:endParaRPr sz="3200" dirty="0">
              <a:solidFill>
                <a:prstClr val="black"/>
              </a:solidFill>
              <a:latin typeface="Arial"/>
              <a:cs typeface="Arial"/>
            </a:endParaRPr>
          </a:p>
          <a:p>
            <a:pPr marL="12700">
              <a:spcBef>
                <a:spcPts val="770"/>
              </a:spcBef>
            </a:pPr>
            <a:r>
              <a:rPr sz="3200" spc="-100" dirty="0">
                <a:solidFill>
                  <a:prstClr val="black"/>
                </a:solidFill>
                <a:latin typeface="Arial"/>
                <a:cs typeface="Arial"/>
              </a:rPr>
              <a:t>(k2,list(v2))</a:t>
            </a:r>
            <a:endParaRPr sz="3200" dirty="0">
              <a:solidFill>
                <a:prstClr val="black"/>
              </a:solidFill>
              <a:latin typeface="Arial"/>
              <a:cs typeface="Arial"/>
            </a:endParaRPr>
          </a:p>
        </p:txBody>
      </p:sp>
      <p:sp>
        <p:nvSpPr>
          <p:cNvPr id="5" name="object 5"/>
          <p:cNvSpPr txBox="1"/>
          <p:nvPr/>
        </p:nvSpPr>
        <p:spPr>
          <a:xfrm>
            <a:off x="4651380" y="1484849"/>
            <a:ext cx="2545715" cy="1199046"/>
          </a:xfrm>
          <a:prstGeom prst="rect">
            <a:avLst/>
          </a:prstGeom>
        </p:spPr>
        <p:txBody>
          <a:bodyPr vert="horz" wrap="square" lIns="0" tIns="110490" rIns="0" bIns="0" rtlCol="0">
            <a:spAutoFit/>
          </a:bodyPr>
          <a:lstStyle/>
          <a:p>
            <a:pPr marL="12700">
              <a:spcBef>
                <a:spcPts val="870"/>
              </a:spcBef>
              <a:tabLst>
                <a:tab pos="927100" algn="l"/>
              </a:tabLst>
            </a:pPr>
            <a:r>
              <a:rPr sz="3200" dirty="0">
                <a:solidFill>
                  <a:prstClr val="black"/>
                </a:solidFill>
                <a:latin typeface="Wingdings"/>
                <a:cs typeface="Wingdings"/>
              </a:rPr>
              <a:t></a:t>
            </a:r>
            <a:r>
              <a:rPr sz="3200" dirty="0">
                <a:solidFill>
                  <a:prstClr val="black"/>
                </a:solidFill>
                <a:latin typeface="Times New Roman"/>
                <a:cs typeface="Times New Roman"/>
              </a:rPr>
              <a:t>	</a:t>
            </a:r>
            <a:r>
              <a:rPr sz="3200" spc="-100" dirty="0">
                <a:solidFill>
                  <a:prstClr val="black"/>
                </a:solidFill>
                <a:latin typeface="Arial"/>
                <a:cs typeface="Arial"/>
              </a:rPr>
              <a:t>list(k2,v2)</a:t>
            </a:r>
            <a:endParaRPr sz="3200" dirty="0">
              <a:solidFill>
                <a:prstClr val="black"/>
              </a:solidFill>
              <a:latin typeface="Arial"/>
              <a:cs typeface="Arial"/>
            </a:endParaRPr>
          </a:p>
          <a:p>
            <a:pPr marL="12700">
              <a:spcBef>
                <a:spcPts val="770"/>
              </a:spcBef>
              <a:tabLst>
                <a:tab pos="927100" algn="l"/>
              </a:tabLst>
            </a:pPr>
            <a:r>
              <a:rPr sz="3200" dirty="0">
                <a:solidFill>
                  <a:prstClr val="black"/>
                </a:solidFill>
                <a:latin typeface="Wingdings"/>
                <a:cs typeface="Wingdings"/>
              </a:rPr>
              <a:t></a:t>
            </a:r>
            <a:r>
              <a:rPr sz="3200" dirty="0">
                <a:solidFill>
                  <a:prstClr val="black"/>
                </a:solidFill>
                <a:latin typeface="Times New Roman"/>
                <a:cs typeface="Times New Roman"/>
              </a:rPr>
              <a:t>	</a:t>
            </a:r>
            <a:r>
              <a:rPr sz="3200" spc="-85" dirty="0" smtClean="0">
                <a:solidFill>
                  <a:prstClr val="black"/>
                </a:solidFill>
                <a:latin typeface="Arial"/>
                <a:cs typeface="Arial"/>
              </a:rPr>
              <a:t>list(v</a:t>
            </a:r>
            <a:r>
              <a:rPr lang="en-US" sz="3200" spc="-85" dirty="0" smtClean="0">
                <a:solidFill>
                  <a:prstClr val="black"/>
                </a:solidFill>
                <a:latin typeface="Arial"/>
                <a:cs typeface="Arial"/>
              </a:rPr>
              <a:t>3</a:t>
            </a:r>
            <a:r>
              <a:rPr sz="3200" spc="-85" dirty="0" smtClean="0">
                <a:solidFill>
                  <a:prstClr val="black"/>
                </a:solidFill>
                <a:latin typeface="Arial"/>
                <a:cs typeface="Arial"/>
              </a:rPr>
              <a:t>)</a:t>
            </a:r>
            <a:endParaRPr sz="3200" dirty="0">
              <a:solidFill>
                <a:prstClr val="black"/>
              </a:solidFill>
              <a:latin typeface="Arial"/>
              <a:cs typeface="Arial"/>
            </a:endParaRPr>
          </a:p>
        </p:txBody>
      </p:sp>
      <p:sp>
        <p:nvSpPr>
          <p:cNvPr id="6" name="object 6"/>
          <p:cNvSpPr txBox="1"/>
          <p:nvPr/>
        </p:nvSpPr>
        <p:spPr>
          <a:xfrm>
            <a:off x="535945" y="3221668"/>
            <a:ext cx="7693659" cy="2067874"/>
          </a:xfrm>
          <a:prstGeom prst="rect">
            <a:avLst/>
          </a:prstGeom>
        </p:spPr>
        <p:txBody>
          <a:bodyPr vert="horz" wrap="square" lIns="0" tIns="53975" rIns="0" bIns="0" rtlCol="0">
            <a:spAutoFit/>
          </a:bodyPr>
          <a:lstStyle/>
          <a:p>
            <a:pPr marL="355600" marR="5080" indent="-342900">
              <a:lnSpc>
                <a:spcPts val="3600"/>
              </a:lnSpc>
              <a:spcBef>
                <a:spcPts val="425"/>
              </a:spcBef>
              <a:buFont typeface="Arial"/>
              <a:buChar char="•"/>
              <a:tabLst>
                <a:tab pos="354965" algn="l"/>
                <a:tab pos="355600" algn="l"/>
              </a:tabLst>
            </a:pPr>
            <a:r>
              <a:rPr sz="3200" spc="5" dirty="0">
                <a:solidFill>
                  <a:prstClr val="black"/>
                </a:solidFill>
                <a:cs typeface="Noto Sans Mono CJK JP Regular"/>
              </a:rPr>
              <a:t>输入的键和值，与输出</a:t>
            </a:r>
            <a:r>
              <a:rPr sz="3200" spc="-10" dirty="0">
                <a:solidFill>
                  <a:prstClr val="black"/>
                </a:solidFill>
                <a:cs typeface="Noto Sans Mono CJK JP Regular"/>
              </a:rPr>
              <a:t>的</a:t>
            </a:r>
            <a:r>
              <a:rPr sz="3200" spc="5" dirty="0">
                <a:solidFill>
                  <a:prstClr val="black"/>
                </a:solidFill>
                <a:cs typeface="Noto Sans Mono CJK JP Regular"/>
              </a:rPr>
              <a:t>键和</a:t>
            </a:r>
            <a:r>
              <a:rPr sz="3200" spc="-10" dirty="0">
                <a:solidFill>
                  <a:prstClr val="black"/>
                </a:solidFill>
                <a:cs typeface="Noto Sans Mono CJK JP Regular"/>
              </a:rPr>
              <a:t>值</a:t>
            </a:r>
            <a:r>
              <a:rPr sz="3200" spc="5" dirty="0">
                <a:solidFill>
                  <a:prstClr val="black"/>
                </a:solidFill>
                <a:cs typeface="Noto Sans Mono CJK JP Regular"/>
              </a:rPr>
              <a:t>相比</a:t>
            </a:r>
            <a:r>
              <a:rPr sz="3200" spc="-10" dirty="0">
                <a:solidFill>
                  <a:prstClr val="black"/>
                </a:solidFill>
                <a:cs typeface="Noto Sans Mono CJK JP Regular"/>
              </a:rPr>
              <a:t>，</a:t>
            </a:r>
            <a:r>
              <a:rPr sz="3200" dirty="0">
                <a:solidFill>
                  <a:prstClr val="black"/>
                </a:solidFill>
                <a:cs typeface="Noto Sans Mono CJK JP Regular"/>
              </a:rPr>
              <a:t>属 于不同的区域</a:t>
            </a:r>
          </a:p>
          <a:p>
            <a:pPr marL="355600" marR="5080" indent="-342900">
              <a:lnSpc>
                <a:spcPts val="3600"/>
              </a:lnSpc>
              <a:spcBef>
                <a:spcPts val="1250"/>
              </a:spcBef>
              <a:buFont typeface="Arial"/>
              <a:buChar char="•"/>
              <a:tabLst>
                <a:tab pos="354965" algn="l"/>
                <a:tab pos="355600" algn="l"/>
              </a:tabLst>
            </a:pPr>
            <a:r>
              <a:rPr sz="3200" spc="5" dirty="0">
                <a:solidFill>
                  <a:prstClr val="black"/>
                </a:solidFill>
                <a:cs typeface="Noto Sans Mono CJK JP Regular"/>
              </a:rPr>
              <a:t>中间结果中的键和值，</a:t>
            </a:r>
            <a:r>
              <a:rPr sz="3200" spc="-10" dirty="0">
                <a:solidFill>
                  <a:prstClr val="black"/>
                </a:solidFill>
                <a:cs typeface="Noto Sans Mono CJK JP Regular"/>
              </a:rPr>
              <a:t>与</a:t>
            </a:r>
            <a:r>
              <a:rPr sz="3200" spc="5" dirty="0">
                <a:solidFill>
                  <a:prstClr val="black"/>
                </a:solidFill>
                <a:cs typeface="Noto Sans Mono CJK JP Regular"/>
              </a:rPr>
              <a:t>输出</a:t>
            </a:r>
            <a:r>
              <a:rPr sz="3200" spc="-10" dirty="0">
                <a:solidFill>
                  <a:prstClr val="black"/>
                </a:solidFill>
                <a:cs typeface="Noto Sans Mono CJK JP Regular"/>
              </a:rPr>
              <a:t>的</a:t>
            </a:r>
            <a:r>
              <a:rPr sz="3200" spc="5" dirty="0">
                <a:solidFill>
                  <a:prstClr val="black"/>
                </a:solidFill>
                <a:cs typeface="Noto Sans Mono CJK JP Regular"/>
              </a:rPr>
              <a:t>键和</a:t>
            </a:r>
            <a:r>
              <a:rPr sz="3200" spc="-10" dirty="0">
                <a:solidFill>
                  <a:prstClr val="black"/>
                </a:solidFill>
                <a:cs typeface="Noto Sans Mono CJK JP Regular"/>
              </a:rPr>
              <a:t>值</a:t>
            </a:r>
            <a:r>
              <a:rPr sz="3200" dirty="0">
                <a:solidFill>
                  <a:prstClr val="black"/>
                </a:solidFill>
                <a:cs typeface="Noto Sans Mono CJK JP Regular"/>
              </a:rPr>
              <a:t>相 比，属于相同的区域</a:t>
            </a:r>
          </a:p>
        </p:txBody>
      </p:sp>
      <p:sp>
        <p:nvSpPr>
          <p:cNvPr id="8" name="object 8"/>
          <p:cNvSpPr txBox="1"/>
          <p:nvPr/>
        </p:nvSpPr>
        <p:spPr>
          <a:xfrm>
            <a:off x="8426962" y="6389961"/>
            <a:ext cx="180975" cy="197490"/>
          </a:xfrm>
          <a:prstGeom prst="rect">
            <a:avLst/>
          </a:prstGeom>
        </p:spPr>
        <p:txBody>
          <a:bodyPr vert="horz" wrap="square" lIns="0" tIns="12700" rIns="0" bIns="0" rtlCol="0">
            <a:spAutoFit/>
          </a:bodyPr>
          <a:lstStyle/>
          <a:p>
            <a:pPr marL="12700">
              <a:spcBef>
                <a:spcPts val="100"/>
              </a:spcBef>
            </a:pPr>
            <a:r>
              <a:rPr sz="1200" spc="-60" dirty="0">
                <a:solidFill>
                  <a:srgbClr val="888888"/>
                </a:solidFill>
                <a:latin typeface="Arial"/>
                <a:cs typeface="Arial"/>
              </a:rPr>
              <a:t>19</a:t>
            </a:r>
            <a:endParaRPr sz="1200">
              <a:solidFill>
                <a:prstClr val="black"/>
              </a:solidFill>
              <a:latin typeface="Arial"/>
              <a:cs typeface="Arial"/>
            </a:endParaRPr>
          </a:p>
        </p:txBody>
      </p:sp>
      <p:sp>
        <p:nvSpPr>
          <p:cNvPr id="9" name="object 9"/>
          <p:cNvSpPr/>
          <p:nvPr/>
        </p:nvSpPr>
        <p:spPr>
          <a:xfrm>
            <a:off x="6095999" y="1474215"/>
            <a:ext cx="533401" cy="742155"/>
          </a:xfrm>
          <a:custGeom>
            <a:avLst/>
            <a:gdLst/>
            <a:ahLst/>
            <a:cxnLst/>
            <a:rect l="l" t="t" r="r" b="b"/>
            <a:pathLst>
              <a:path w="1004570" h="647700">
                <a:moveTo>
                  <a:pt x="0" y="323850"/>
                </a:moveTo>
                <a:lnTo>
                  <a:pt x="13260" y="249607"/>
                </a:lnTo>
                <a:lnTo>
                  <a:pt x="29271" y="214645"/>
                </a:lnTo>
                <a:lnTo>
                  <a:pt x="51034" y="181447"/>
                </a:lnTo>
                <a:lnTo>
                  <a:pt x="78171" y="150256"/>
                </a:lnTo>
                <a:lnTo>
                  <a:pt x="110307" y="121315"/>
                </a:lnTo>
                <a:lnTo>
                  <a:pt x="147066" y="94869"/>
                </a:lnTo>
                <a:lnTo>
                  <a:pt x="188069" y="71159"/>
                </a:lnTo>
                <a:lnTo>
                  <a:pt x="232942" y="50429"/>
                </a:lnTo>
                <a:lnTo>
                  <a:pt x="281306" y="32923"/>
                </a:lnTo>
                <a:lnTo>
                  <a:pt x="332787" y="18884"/>
                </a:lnTo>
                <a:lnTo>
                  <a:pt x="387007" y="8555"/>
                </a:lnTo>
                <a:lnTo>
                  <a:pt x="443589" y="2179"/>
                </a:lnTo>
                <a:lnTo>
                  <a:pt x="502158" y="0"/>
                </a:lnTo>
                <a:lnTo>
                  <a:pt x="560726" y="2179"/>
                </a:lnTo>
                <a:lnTo>
                  <a:pt x="617308" y="8555"/>
                </a:lnTo>
                <a:lnTo>
                  <a:pt x="671528" y="18884"/>
                </a:lnTo>
                <a:lnTo>
                  <a:pt x="723009" y="32923"/>
                </a:lnTo>
                <a:lnTo>
                  <a:pt x="771373" y="50429"/>
                </a:lnTo>
                <a:lnTo>
                  <a:pt x="816246" y="71159"/>
                </a:lnTo>
                <a:lnTo>
                  <a:pt x="857250" y="94869"/>
                </a:lnTo>
                <a:lnTo>
                  <a:pt x="894008" y="121315"/>
                </a:lnTo>
                <a:lnTo>
                  <a:pt x="926144" y="150256"/>
                </a:lnTo>
                <a:lnTo>
                  <a:pt x="953281" y="181447"/>
                </a:lnTo>
                <a:lnTo>
                  <a:pt x="975044" y="214645"/>
                </a:lnTo>
                <a:lnTo>
                  <a:pt x="991055" y="249607"/>
                </a:lnTo>
                <a:lnTo>
                  <a:pt x="1004316" y="323850"/>
                </a:lnTo>
                <a:lnTo>
                  <a:pt x="1000938" y="361610"/>
                </a:lnTo>
                <a:lnTo>
                  <a:pt x="975044" y="433054"/>
                </a:lnTo>
                <a:lnTo>
                  <a:pt x="953281" y="466252"/>
                </a:lnTo>
                <a:lnTo>
                  <a:pt x="926144" y="497443"/>
                </a:lnTo>
                <a:lnTo>
                  <a:pt x="894008" y="526384"/>
                </a:lnTo>
                <a:lnTo>
                  <a:pt x="857250" y="552830"/>
                </a:lnTo>
                <a:lnTo>
                  <a:pt x="816246" y="576540"/>
                </a:lnTo>
                <a:lnTo>
                  <a:pt x="771373" y="597270"/>
                </a:lnTo>
                <a:lnTo>
                  <a:pt x="723009" y="614776"/>
                </a:lnTo>
                <a:lnTo>
                  <a:pt x="671528" y="628815"/>
                </a:lnTo>
                <a:lnTo>
                  <a:pt x="617308" y="639144"/>
                </a:lnTo>
                <a:lnTo>
                  <a:pt x="560726" y="645520"/>
                </a:lnTo>
                <a:lnTo>
                  <a:pt x="502158" y="647700"/>
                </a:lnTo>
                <a:lnTo>
                  <a:pt x="443589" y="645520"/>
                </a:lnTo>
                <a:lnTo>
                  <a:pt x="387007" y="639144"/>
                </a:lnTo>
                <a:lnTo>
                  <a:pt x="332787" y="628815"/>
                </a:lnTo>
                <a:lnTo>
                  <a:pt x="281306" y="614776"/>
                </a:lnTo>
                <a:lnTo>
                  <a:pt x="232942" y="597270"/>
                </a:lnTo>
                <a:lnTo>
                  <a:pt x="188069" y="576540"/>
                </a:lnTo>
                <a:lnTo>
                  <a:pt x="147066" y="552830"/>
                </a:lnTo>
                <a:lnTo>
                  <a:pt x="110307" y="526384"/>
                </a:lnTo>
                <a:lnTo>
                  <a:pt x="78171" y="497443"/>
                </a:lnTo>
                <a:lnTo>
                  <a:pt x="51034" y="466252"/>
                </a:lnTo>
                <a:lnTo>
                  <a:pt x="29271" y="433054"/>
                </a:lnTo>
                <a:lnTo>
                  <a:pt x="13260" y="398092"/>
                </a:lnTo>
                <a:lnTo>
                  <a:pt x="0" y="323850"/>
                </a:lnTo>
                <a:close/>
              </a:path>
            </a:pathLst>
          </a:custGeom>
          <a:ln w="25908">
            <a:solidFill>
              <a:srgbClr val="4F81BC"/>
            </a:solidFill>
          </a:ln>
        </p:spPr>
        <p:txBody>
          <a:bodyPr wrap="square" lIns="0" tIns="0" rIns="0" bIns="0" rtlCol="0"/>
          <a:lstStyle/>
          <a:p>
            <a:endParaRPr>
              <a:solidFill>
                <a:prstClr val="black"/>
              </a:solidFill>
            </a:endParaRPr>
          </a:p>
        </p:txBody>
      </p:sp>
      <p:sp>
        <p:nvSpPr>
          <p:cNvPr id="10" name="object 10"/>
          <p:cNvSpPr/>
          <p:nvPr/>
        </p:nvSpPr>
        <p:spPr>
          <a:xfrm>
            <a:off x="2364999" y="2084372"/>
            <a:ext cx="606802" cy="599524"/>
          </a:xfrm>
          <a:custGeom>
            <a:avLst/>
            <a:gdLst/>
            <a:ahLst/>
            <a:cxnLst/>
            <a:rect l="l" t="t" r="r" b="b"/>
            <a:pathLst>
              <a:path w="1003300" h="647700">
                <a:moveTo>
                  <a:pt x="0" y="323850"/>
                </a:moveTo>
                <a:lnTo>
                  <a:pt x="13245" y="249607"/>
                </a:lnTo>
                <a:lnTo>
                  <a:pt x="29236" y="214645"/>
                </a:lnTo>
                <a:lnTo>
                  <a:pt x="50971" y="181447"/>
                </a:lnTo>
                <a:lnTo>
                  <a:pt x="78074" y="150256"/>
                </a:lnTo>
                <a:lnTo>
                  <a:pt x="110167" y="121315"/>
                </a:lnTo>
                <a:lnTo>
                  <a:pt x="146875" y="94869"/>
                </a:lnTo>
                <a:lnTo>
                  <a:pt x="187820" y="71159"/>
                </a:lnTo>
                <a:lnTo>
                  <a:pt x="232627" y="50429"/>
                </a:lnTo>
                <a:lnTo>
                  <a:pt x="280918" y="32923"/>
                </a:lnTo>
                <a:lnTo>
                  <a:pt x="332316" y="18884"/>
                </a:lnTo>
                <a:lnTo>
                  <a:pt x="386447" y="8555"/>
                </a:lnTo>
                <a:lnTo>
                  <a:pt x="442932" y="2179"/>
                </a:lnTo>
                <a:lnTo>
                  <a:pt x="501396" y="0"/>
                </a:lnTo>
                <a:lnTo>
                  <a:pt x="559859" y="2179"/>
                </a:lnTo>
                <a:lnTo>
                  <a:pt x="616344" y="8555"/>
                </a:lnTo>
                <a:lnTo>
                  <a:pt x="670475" y="18884"/>
                </a:lnTo>
                <a:lnTo>
                  <a:pt x="721873" y="32923"/>
                </a:lnTo>
                <a:lnTo>
                  <a:pt x="770164" y="50429"/>
                </a:lnTo>
                <a:lnTo>
                  <a:pt x="814971" y="71159"/>
                </a:lnTo>
                <a:lnTo>
                  <a:pt x="855916" y="94869"/>
                </a:lnTo>
                <a:lnTo>
                  <a:pt x="892624" y="121315"/>
                </a:lnTo>
                <a:lnTo>
                  <a:pt x="924717" y="150256"/>
                </a:lnTo>
                <a:lnTo>
                  <a:pt x="951820" y="181447"/>
                </a:lnTo>
                <a:lnTo>
                  <a:pt x="973555" y="214645"/>
                </a:lnTo>
                <a:lnTo>
                  <a:pt x="989546" y="249607"/>
                </a:lnTo>
                <a:lnTo>
                  <a:pt x="1002792" y="323850"/>
                </a:lnTo>
                <a:lnTo>
                  <a:pt x="999417" y="361610"/>
                </a:lnTo>
                <a:lnTo>
                  <a:pt x="973555" y="433054"/>
                </a:lnTo>
                <a:lnTo>
                  <a:pt x="951820" y="466252"/>
                </a:lnTo>
                <a:lnTo>
                  <a:pt x="924717" y="497443"/>
                </a:lnTo>
                <a:lnTo>
                  <a:pt x="892624" y="526384"/>
                </a:lnTo>
                <a:lnTo>
                  <a:pt x="855916" y="552831"/>
                </a:lnTo>
                <a:lnTo>
                  <a:pt x="814971" y="576540"/>
                </a:lnTo>
                <a:lnTo>
                  <a:pt x="770164" y="597270"/>
                </a:lnTo>
                <a:lnTo>
                  <a:pt x="721873" y="614776"/>
                </a:lnTo>
                <a:lnTo>
                  <a:pt x="670475" y="628815"/>
                </a:lnTo>
                <a:lnTo>
                  <a:pt x="616344" y="639144"/>
                </a:lnTo>
                <a:lnTo>
                  <a:pt x="559859" y="645520"/>
                </a:lnTo>
                <a:lnTo>
                  <a:pt x="501396" y="647700"/>
                </a:lnTo>
                <a:lnTo>
                  <a:pt x="442932" y="645520"/>
                </a:lnTo>
                <a:lnTo>
                  <a:pt x="386447" y="639144"/>
                </a:lnTo>
                <a:lnTo>
                  <a:pt x="332316" y="628815"/>
                </a:lnTo>
                <a:lnTo>
                  <a:pt x="280918" y="614776"/>
                </a:lnTo>
                <a:lnTo>
                  <a:pt x="232627" y="597270"/>
                </a:lnTo>
                <a:lnTo>
                  <a:pt x="187820" y="576540"/>
                </a:lnTo>
                <a:lnTo>
                  <a:pt x="146875" y="552830"/>
                </a:lnTo>
                <a:lnTo>
                  <a:pt x="110167" y="526384"/>
                </a:lnTo>
                <a:lnTo>
                  <a:pt x="78074" y="497443"/>
                </a:lnTo>
                <a:lnTo>
                  <a:pt x="50971" y="466252"/>
                </a:lnTo>
                <a:lnTo>
                  <a:pt x="29236" y="433054"/>
                </a:lnTo>
                <a:lnTo>
                  <a:pt x="13245" y="398092"/>
                </a:lnTo>
                <a:lnTo>
                  <a:pt x="0" y="323850"/>
                </a:lnTo>
                <a:close/>
              </a:path>
            </a:pathLst>
          </a:custGeom>
          <a:ln w="25908">
            <a:solidFill>
              <a:srgbClr val="4F81BC"/>
            </a:solidFill>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365057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smtClean="0"/>
              <a:t>Example: </a:t>
            </a:r>
            <a:r>
              <a:rPr lang="en-US" dirty="0"/>
              <a:t>Host size</a:t>
            </a:r>
          </a:p>
        </p:txBody>
      </p:sp>
      <p:sp>
        <p:nvSpPr>
          <p:cNvPr id="82947" name="Rectangle 3"/>
          <p:cNvSpPr>
            <a:spLocks noGrp="1" noChangeArrowheads="1"/>
          </p:cNvSpPr>
          <p:nvPr>
            <p:ph type="body" idx="1"/>
          </p:nvPr>
        </p:nvSpPr>
        <p:spPr/>
        <p:txBody>
          <a:bodyPr>
            <a:noAutofit/>
          </a:bodyPr>
          <a:lstStyle/>
          <a:p>
            <a:r>
              <a:rPr lang="en-US" sz="2800" b="1" dirty="0"/>
              <a:t>Suppose we have a large web corpus</a:t>
            </a:r>
          </a:p>
          <a:p>
            <a:r>
              <a:rPr lang="en-US" sz="2800" dirty="0" smtClean="0"/>
              <a:t>Look </a:t>
            </a:r>
            <a:r>
              <a:rPr lang="en-US" sz="2800" dirty="0"/>
              <a:t>at the metadata file</a:t>
            </a:r>
          </a:p>
          <a:p>
            <a:pPr lvl="1"/>
            <a:r>
              <a:rPr lang="en-US" sz="2400" dirty="0"/>
              <a:t>Lines of the </a:t>
            </a:r>
            <a:r>
              <a:rPr lang="en-US" sz="2400" dirty="0" smtClean="0"/>
              <a:t>form: </a:t>
            </a:r>
            <a:r>
              <a:rPr lang="en-US" sz="2400" dirty="0"/>
              <a:t>(URL, size, date, …)</a:t>
            </a:r>
          </a:p>
          <a:p>
            <a:r>
              <a:rPr lang="en-US" sz="2800" b="1" dirty="0" smtClean="0"/>
              <a:t>For </a:t>
            </a:r>
            <a:r>
              <a:rPr lang="en-US" sz="2800" b="1" dirty="0"/>
              <a:t>each host, find the total number of bytes</a:t>
            </a:r>
          </a:p>
          <a:p>
            <a:pPr lvl="1"/>
            <a:r>
              <a:rPr lang="en-US" sz="2400" dirty="0" smtClean="0"/>
              <a:t>That is, </a:t>
            </a:r>
            <a:r>
              <a:rPr lang="en-US" sz="2400" dirty="0"/>
              <a:t>the sum of the page sizes for all URLs from that </a:t>
            </a:r>
            <a:r>
              <a:rPr lang="en-US" sz="2400" dirty="0" smtClean="0"/>
              <a:t>particular host</a:t>
            </a:r>
          </a:p>
          <a:p>
            <a:pPr lvl="8"/>
            <a:endParaRPr lang="en-US" sz="1800" dirty="0" smtClean="0">
              <a:solidFill>
                <a:schemeClr val="accent3"/>
              </a:solidFill>
            </a:endParaRPr>
          </a:p>
          <a:p>
            <a:r>
              <a:rPr lang="en-US" altLang="zh-CN" sz="2800" b="1" dirty="0"/>
              <a:t>Map:</a:t>
            </a:r>
            <a:r>
              <a:rPr lang="en-US" altLang="zh-CN" sz="2800" dirty="0"/>
              <a:t> </a:t>
            </a:r>
          </a:p>
          <a:p>
            <a:pPr lvl="1"/>
            <a:r>
              <a:rPr lang="en-US" altLang="zh-CN" sz="2400" dirty="0"/>
              <a:t>For each record, output (hostname(URL), size) </a:t>
            </a:r>
            <a:endParaRPr lang="en-US" altLang="zh-CN" sz="2400" dirty="0" smtClean="0"/>
          </a:p>
          <a:p>
            <a:r>
              <a:rPr lang="en-US" altLang="zh-CN" sz="2800" b="1" dirty="0" smtClean="0"/>
              <a:t>Reduce: </a:t>
            </a:r>
          </a:p>
          <a:p>
            <a:pPr lvl="1"/>
            <a:r>
              <a:rPr lang="en-US" altLang="zh-CN" sz="2400" dirty="0"/>
              <a:t>Sum the sizes for each host </a:t>
            </a:r>
            <a:endParaRPr lang="en-US" sz="2400" dirty="0" smtClean="0"/>
          </a:p>
        </p:txBody>
      </p:sp>
    </p:spTree>
    <p:extLst>
      <p:ext uri="{BB962C8B-B14F-4D97-AF65-F5344CB8AC3E}">
        <p14:creationId xmlns:p14="http://schemas.microsoft.com/office/powerpoint/2010/main" val="7604127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4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9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dirty="0" smtClean="0"/>
              <a:t>Example: Language </a:t>
            </a:r>
            <a:r>
              <a:rPr lang="en-US" dirty="0"/>
              <a:t>M</a:t>
            </a:r>
            <a:r>
              <a:rPr lang="en-US" dirty="0" smtClean="0"/>
              <a:t>odel</a:t>
            </a:r>
            <a:endParaRPr lang="en-US" dirty="0"/>
          </a:p>
        </p:txBody>
      </p:sp>
      <p:sp>
        <p:nvSpPr>
          <p:cNvPr id="104451" name="Rectangle 3"/>
          <p:cNvSpPr>
            <a:spLocks noGrp="1" noChangeArrowheads="1"/>
          </p:cNvSpPr>
          <p:nvPr>
            <p:ph type="body" idx="1"/>
          </p:nvPr>
        </p:nvSpPr>
        <p:spPr/>
        <p:txBody>
          <a:bodyPr/>
          <a:lstStyle/>
          <a:p>
            <a:r>
              <a:rPr lang="en-US" b="1" dirty="0" smtClean="0">
                <a:solidFill>
                  <a:schemeClr val="accent3"/>
                </a:solidFill>
              </a:rPr>
              <a:t>Statistical machine translation:</a:t>
            </a:r>
          </a:p>
          <a:p>
            <a:pPr lvl="1"/>
            <a:r>
              <a:rPr lang="en-US" dirty="0" smtClean="0"/>
              <a:t>Need to count number of times every 5-word sequence occurs in a large corpus of documents</a:t>
            </a:r>
          </a:p>
          <a:p>
            <a:pPr lvl="8"/>
            <a:endParaRPr lang="en-US" dirty="0" smtClean="0"/>
          </a:p>
          <a:p>
            <a:r>
              <a:rPr lang="en-US" b="1" dirty="0" smtClean="0"/>
              <a:t>Very easy with </a:t>
            </a:r>
            <a:r>
              <a:rPr lang="en-US" b="1" dirty="0" err="1" smtClean="0"/>
              <a:t>MapReduce</a:t>
            </a:r>
            <a:r>
              <a:rPr lang="en-US" b="1" dirty="0" smtClean="0"/>
              <a:t>:</a:t>
            </a:r>
          </a:p>
          <a:p>
            <a:pPr lvl="1"/>
            <a:r>
              <a:rPr lang="en-US" b="1" dirty="0" smtClean="0"/>
              <a:t>Map:</a:t>
            </a:r>
            <a:r>
              <a:rPr lang="en-US" dirty="0" smtClean="0"/>
              <a:t> </a:t>
            </a:r>
          </a:p>
          <a:p>
            <a:pPr lvl="2"/>
            <a:r>
              <a:rPr lang="en-US" dirty="0" smtClean="0"/>
              <a:t>Extract (5-word sequence, count) from document</a:t>
            </a:r>
          </a:p>
          <a:p>
            <a:pPr lvl="1"/>
            <a:r>
              <a:rPr lang="en-US" b="1" dirty="0" smtClean="0"/>
              <a:t>Reduce: </a:t>
            </a:r>
          </a:p>
          <a:p>
            <a:pPr lvl="2"/>
            <a:r>
              <a:rPr lang="en-US" dirty="0" smtClean="0"/>
              <a:t>Combine the counts</a:t>
            </a:r>
            <a:endParaRPr lang="en-US" dirty="0"/>
          </a:p>
        </p:txBody>
      </p:sp>
    </p:spTree>
    <p:extLst>
      <p:ext uri="{BB962C8B-B14F-4D97-AF65-F5344CB8AC3E}">
        <p14:creationId xmlns:p14="http://schemas.microsoft.com/office/powerpoint/2010/main" val="1682615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45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45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45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4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normAutofit fontScale="90000"/>
          </a:bodyPr>
          <a:lstStyle/>
          <a:p>
            <a:pPr eaLnBrk="1" hangingPunct="1"/>
            <a:r>
              <a:rPr lang="en-US" altLang="zh-CN" smtClean="0">
                <a:ea typeface="ＭＳ Ｐゴシック" pitchFamily="34" charset="-128"/>
              </a:rPr>
              <a:t>Schema for index construction in MapReduce</a:t>
            </a:r>
          </a:p>
        </p:txBody>
      </p:sp>
      <p:sp>
        <p:nvSpPr>
          <p:cNvPr id="84995" name="Content Placeholder 2"/>
          <p:cNvSpPr>
            <a:spLocks noGrp="1"/>
          </p:cNvSpPr>
          <p:nvPr>
            <p:ph idx="1"/>
          </p:nvPr>
        </p:nvSpPr>
        <p:spPr/>
        <p:txBody>
          <a:bodyPr/>
          <a:lstStyle/>
          <a:p>
            <a:pPr eaLnBrk="1" hangingPunct="1"/>
            <a:r>
              <a:rPr lang="en-US" altLang="zh-CN" sz="2400" b="1" smtClean="0">
                <a:ea typeface="ＭＳ Ｐゴシック" pitchFamily="34" charset="-128"/>
              </a:rPr>
              <a:t>Schema of map and reduce functions</a:t>
            </a:r>
          </a:p>
          <a:p>
            <a:pPr eaLnBrk="1" hangingPunct="1"/>
            <a:r>
              <a:rPr lang="en-US" altLang="zh-CN" sz="2400" smtClean="0">
                <a:ea typeface="ＭＳ Ｐゴシック" pitchFamily="34" charset="-128"/>
              </a:rPr>
              <a:t>map: input → list(k, v)     reduce: (k,list(v)) → output</a:t>
            </a:r>
          </a:p>
          <a:p>
            <a:pPr eaLnBrk="1" hangingPunct="1"/>
            <a:r>
              <a:rPr lang="en-US" altLang="zh-CN" sz="2400" b="1" smtClean="0">
                <a:ea typeface="ＭＳ Ｐゴシック" pitchFamily="34" charset="-128"/>
              </a:rPr>
              <a:t>Instantiation of the schema for index construction</a:t>
            </a:r>
          </a:p>
          <a:p>
            <a:pPr eaLnBrk="1" hangingPunct="1"/>
            <a:r>
              <a:rPr lang="en-US" altLang="zh-CN" sz="2400" smtClean="0">
                <a:ea typeface="ＭＳ Ｐゴシック" pitchFamily="34" charset="-128"/>
              </a:rPr>
              <a:t>map: collection → list(termID, docID)</a:t>
            </a:r>
          </a:p>
          <a:p>
            <a:pPr eaLnBrk="1" hangingPunct="1"/>
            <a:r>
              <a:rPr lang="en-US" altLang="zh-CN" sz="2400" smtClean="0">
                <a:ea typeface="ＭＳ Ｐゴシック" pitchFamily="34" charset="-128"/>
              </a:rPr>
              <a:t>reduce: (&lt;termID1, list(docID)&gt;, &lt;termID2, list(docID)&gt;, …) → (postings list1, postings list2, …)</a:t>
            </a:r>
          </a:p>
        </p:txBody>
      </p:sp>
      <p:sp>
        <p:nvSpPr>
          <p:cNvPr id="84996" name="TextBox 4"/>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742950" indent="-285750" eaLnBrk="0" hangingPunct="0">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eaLnBrk="0" hangingPunct="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eaLnBrk="0" hangingPunct="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eaLnBrk="1" hangingPunct="1">
              <a:spcBef>
                <a:spcPct val="0"/>
              </a:spcBef>
              <a:buClrTx/>
              <a:buFontTx/>
              <a:buNone/>
            </a:pPr>
            <a:r>
              <a:rPr lang="en-US" altLang="zh-CN" sz="1600">
                <a:solidFill>
                  <a:srgbClr val="FBFCFF"/>
                </a:solidFill>
                <a:latin typeface="Lucida Sans" pitchFamily="34" charset="0"/>
                <a:ea typeface="Arial Unicode MS" pitchFamily="34" charset="-122"/>
              </a:rPr>
              <a:t>Sec. 4.4</a:t>
            </a:r>
          </a:p>
        </p:txBody>
      </p:sp>
    </p:spTree>
    <p:extLst>
      <p:ext uri="{BB962C8B-B14F-4D97-AF65-F5344CB8AC3E}">
        <p14:creationId xmlns:p14="http://schemas.microsoft.com/office/powerpoint/2010/main" val="8732415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zh-CN" b="1" smtClean="0">
                <a:ea typeface="ＭＳ Ｐゴシック" pitchFamily="34" charset="-128"/>
              </a:rPr>
              <a:t>Example for index construction</a:t>
            </a:r>
            <a:endParaRPr lang="en-US" altLang="zh-CN" smtClean="0">
              <a:ea typeface="ＭＳ Ｐゴシック" pitchFamily="34" charset="-128"/>
            </a:endParaRPr>
          </a:p>
        </p:txBody>
      </p:sp>
      <p:sp>
        <p:nvSpPr>
          <p:cNvPr id="86019" name="Content Placeholder 2"/>
          <p:cNvSpPr>
            <a:spLocks noGrp="1"/>
          </p:cNvSpPr>
          <p:nvPr>
            <p:ph idx="1"/>
          </p:nvPr>
        </p:nvSpPr>
        <p:spPr>
          <a:xfrm>
            <a:off x="457200" y="1600200"/>
            <a:ext cx="8458200" cy="4953000"/>
          </a:xfrm>
        </p:spPr>
        <p:txBody>
          <a:bodyPr>
            <a:normAutofit lnSpcReduction="10000"/>
          </a:bodyPr>
          <a:lstStyle/>
          <a:p>
            <a:pPr eaLnBrk="1" hangingPunct="1"/>
            <a:r>
              <a:rPr lang="en-US" altLang="zh-CN" b="1" smtClean="0">
                <a:ea typeface="ＭＳ Ｐゴシック" pitchFamily="34" charset="-128"/>
              </a:rPr>
              <a:t>Map</a:t>
            </a:r>
            <a:r>
              <a:rPr lang="en-US" altLang="zh-CN" sz="2400" b="1" smtClean="0">
                <a:ea typeface="ＭＳ Ｐゴシック" pitchFamily="34" charset="-128"/>
              </a:rPr>
              <a:t>:</a:t>
            </a:r>
          </a:p>
          <a:p>
            <a:pPr eaLnBrk="1" hangingPunct="1"/>
            <a:r>
              <a:rPr lang="en-US" altLang="zh-CN" smtClean="0">
                <a:ea typeface="ＭＳ Ｐゴシック" pitchFamily="34" charset="-128"/>
              </a:rPr>
              <a:t>d1 : Caesar came, Caesar conquered. </a:t>
            </a:r>
          </a:p>
          <a:p>
            <a:pPr eaLnBrk="1" hangingPunct="1"/>
            <a:r>
              <a:rPr lang="en-US" altLang="zh-CN" smtClean="0">
                <a:ea typeface="ＭＳ Ｐゴシック" pitchFamily="34" charset="-128"/>
              </a:rPr>
              <a:t>d2 : Caesar died. →</a:t>
            </a:r>
          </a:p>
          <a:p>
            <a:pPr eaLnBrk="1" hangingPunct="1"/>
            <a:r>
              <a:rPr lang="en-US" altLang="zh-CN" smtClean="0">
                <a:ea typeface="ＭＳ Ｐゴシック" pitchFamily="34" charset="-128"/>
              </a:rPr>
              <a:t>&lt; Caesar,d1&gt;, &lt;came,d1&gt;, &lt; Caesar,d1&gt;, &lt; conquered, d1&gt;, &lt; Caesar, d2&gt;, &lt;died,d2&gt;</a:t>
            </a:r>
          </a:p>
          <a:p>
            <a:pPr eaLnBrk="1" hangingPunct="1"/>
            <a:r>
              <a:rPr lang="en-US" altLang="zh-CN" b="1" smtClean="0">
                <a:ea typeface="ＭＳ Ｐゴシック" pitchFamily="34" charset="-128"/>
              </a:rPr>
              <a:t>Reduce:</a:t>
            </a:r>
          </a:p>
          <a:p>
            <a:pPr eaLnBrk="1" hangingPunct="1"/>
            <a:r>
              <a:rPr lang="en-US" altLang="zh-CN" sz="2400" smtClean="0">
                <a:ea typeface="ＭＳ Ｐゴシック" pitchFamily="34" charset="-128"/>
              </a:rPr>
              <a:t>(&lt; Caesar,(d1,d1,d2)&gt;, &lt;died,(d2)&gt;, &lt;came,(d1)&gt;, &lt; conquered,(d1)&gt;)  →  </a:t>
            </a:r>
          </a:p>
          <a:p>
            <a:pPr marL="400050" lvl="1" indent="0" eaLnBrk="1" hangingPunct="1">
              <a:buFont typeface="Wingdings" pitchFamily="2" charset="2"/>
              <a:buNone/>
            </a:pPr>
            <a:r>
              <a:rPr lang="en-US" altLang="zh-CN" smtClean="0">
                <a:ea typeface="ＭＳ Ｐゴシック" pitchFamily="34" charset="-128"/>
              </a:rPr>
              <a:t>(&lt; Caesar,(d1:2,d2:1)&gt;, &lt;died,(d2:1)&gt;, &lt;came,(d1:1)&gt;, &lt; conquered,(d1:1)&gt;)</a:t>
            </a:r>
          </a:p>
        </p:txBody>
      </p:sp>
      <p:sp>
        <p:nvSpPr>
          <p:cNvPr id="8602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742950" indent="-285750" eaLnBrk="0" hangingPunct="0">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eaLnBrk="0" hangingPunct="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eaLnBrk="0" hangingPunct="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eaLnBrk="1" hangingPunct="1">
              <a:spcBef>
                <a:spcPct val="0"/>
              </a:spcBef>
              <a:buClrTx/>
              <a:buFontTx/>
              <a:buNone/>
            </a:pPr>
            <a:fld id="{EFA82CEC-DBE5-48A1-BC59-771656F8F097}" type="slidenum">
              <a:rPr lang="en-US" altLang="zh-CN" sz="1200" smtClean="0">
                <a:solidFill>
                  <a:srgbClr val="898989"/>
                </a:solidFill>
                <a:ea typeface="Arial Unicode MS" pitchFamily="34" charset="-122"/>
              </a:rPr>
              <a:pPr eaLnBrk="1" hangingPunct="1">
                <a:spcBef>
                  <a:spcPct val="0"/>
                </a:spcBef>
                <a:buClrTx/>
                <a:buFontTx/>
                <a:buNone/>
              </a:pPr>
              <a:t>19</a:t>
            </a:fld>
            <a:endParaRPr lang="en-US" altLang="zh-CN" sz="1200" smtClean="0">
              <a:solidFill>
                <a:srgbClr val="898989"/>
              </a:solidFill>
              <a:ea typeface="Arial Unicode MS" pitchFamily="34" charset="-122"/>
            </a:endParaRPr>
          </a:p>
        </p:txBody>
      </p:sp>
    </p:spTree>
    <p:extLst>
      <p:ext uri="{BB962C8B-B14F-4D97-AF65-F5344CB8AC3E}">
        <p14:creationId xmlns:p14="http://schemas.microsoft.com/office/powerpoint/2010/main" val="118644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mtClean="0">
                <a:ea typeface="ＭＳ Ｐゴシック" pitchFamily="34" charset="-128"/>
              </a:rPr>
              <a:t>Term-document incidence matrices</a:t>
            </a:r>
          </a:p>
        </p:txBody>
      </p:sp>
      <p:graphicFrame>
        <p:nvGraphicFramePr>
          <p:cNvPr id="15363" name="Object 1028"/>
          <p:cNvGraphicFramePr>
            <a:graphicFrameLocks noGrp="1" noChangeAspect="1"/>
          </p:cNvGraphicFramePr>
          <p:nvPr>
            <p:ph idx="1"/>
          </p:nvPr>
        </p:nvGraphicFramePr>
        <p:xfrm>
          <a:off x="762000" y="2525713"/>
          <a:ext cx="7637463" cy="2359025"/>
        </p:xfrm>
        <a:graphic>
          <a:graphicData uri="http://schemas.openxmlformats.org/presentationml/2006/ole">
            <mc:AlternateContent xmlns:mc="http://schemas.openxmlformats.org/markup-compatibility/2006">
              <mc:Choice xmlns:v="urn:schemas-microsoft-com:vml" Requires="v">
                <p:oleObj spid="_x0000_s1083" name="Worksheet" r:id="rId4" imgW="10888920" imgH="3355200" progId="Excel.Sheet.8">
                  <p:embed/>
                </p:oleObj>
              </mc:Choice>
              <mc:Fallback>
                <p:oleObj name="Worksheet" r:id="rId4" imgW="10888920" imgH="3355200" progId="Excel.Sheet.8">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525713"/>
                        <a:ext cx="7637463"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4" name="Text Box 3"/>
          <p:cNvSpPr txBox="1">
            <a:spLocks noChangeArrowheads="1"/>
          </p:cNvSpPr>
          <p:nvPr/>
        </p:nvSpPr>
        <p:spPr bwMode="auto">
          <a:xfrm>
            <a:off x="5638800" y="5568950"/>
            <a:ext cx="28194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pitchFamily="34" charset="0"/>
                <a:ea typeface="ＭＳ Ｐゴシック" pitchFamily="34" charset="-128"/>
                <a:cs typeface="Arial Unicode MS" pitchFamily="34" charset="-122"/>
              </a:rPr>
              <a:t>1 if </a:t>
            </a:r>
            <a:r>
              <a:rPr lang="en-US" altLang="zh-CN" sz="2400">
                <a:solidFill>
                  <a:schemeClr val="tx2"/>
                </a:solidFill>
                <a:latin typeface="Arial" pitchFamily="34" charset="0"/>
                <a:ea typeface="ＭＳ Ｐゴシック" pitchFamily="34" charset="-128"/>
                <a:cs typeface="Arial Unicode MS" pitchFamily="34" charset="-122"/>
              </a:rPr>
              <a:t>play</a:t>
            </a:r>
            <a:r>
              <a:rPr lang="en-US" altLang="zh-CN" sz="2400">
                <a:latin typeface="Arial" pitchFamily="34" charset="0"/>
                <a:ea typeface="ＭＳ Ｐゴシック" pitchFamily="34" charset="-128"/>
                <a:cs typeface="Arial Unicode MS" pitchFamily="34" charset="-122"/>
              </a:rPr>
              <a:t> contains </a:t>
            </a:r>
            <a:r>
              <a:rPr lang="en-US" altLang="zh-CN" sz="2400">
                <a:solidFill>
                  <a:srgbClr val="990033"/>
                </a:solidFill>
                <a:latin typeface="Arial" pitchFamily="34" charset="0"/>
                <a:ea typeface="ＭＳ Ｐゴシック" pitchFamily="34" charset="-128"/>
                <a:cs typeface="Arial Unicode MS" pitchFamily="34" charset="-122"/>
              </a:rPr>
              <a:t>word</a:t>
            </a:r>
            <a:r>
              <a:rPr lang="en-US" altLang="zh-CN" sz="2400">
                <a:latin typeface="Arial" pitchFamily="34" charset="0"/>
                <a:ea typeface="ＭＳ Ｐゴシック" pitchFamily="34" charset="-128"/>
                <a:cs typeface="Arial Unicode MS" pitchFamily="34" charset="-122"/>
              </a:rPr>
              <a:t>, 0 otherwise</a:t>
            </a:r>
          </a:p>
        </p:txBody>
      </p:sp>
      <p:sp>
        <p:nvSpPr>
          <p:cNvPr id="15365" name="Line 5"/>
          <p:cNvSpPr>
            <a:spLocks noChangeShapeType="1"/>
          </p:cNvSpPr>
          <p:nvPr/>
        </p:nvSpPr>
        <p:spPr bwMode="auto">
          <a:xfrm flipH="1" flipV="1">
            <a:off x="4267200" y="3733800"/>
            <a:ext cx="1371600" cy="1828800"/>
          </a:xfrm>
          <a:prstGeom prst="line">
            <a:avLst/>
          </a:prstGeom>
          <a:noFill/>
          <a:ln w="19050">
            <a:solidFill>
              <a:srgbClr val="00008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6" name="Text Box 8"/>
          <p:cNvSpPr txBox="1">
            <a:spLocks noChangeArrowheads="1"/>
          </p:cNvSpPr>
          <p:nvPr/>
        </p:nvSpPr>
        <p:spPr bwMode="auto">
          <a:xfrm>
            <a:off x="762000" y="5715000"/>
            <a:ext cx="3978275" cy="7016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000" b="1" i="1">
                <a:latin typeface="Lucida Sans" pitchFamily="34" charset="0"/>
                <a:ea typeface="ＭＳ Ｐゴシック" pitchFamily="34" charset="-128"/>
                <a:cs typeface="Arial Unicode MS" pitchFamily="34" charset="-122"/>
              </a:rPr>
              <a:t>Brutus</a:t>
            </a:r>
            <a:r>
              <a:rPr lang="en-US" altLang="zh-CN" sz="2000">
                <a:latin typeface="Lucida Sans" pitchFamily="34" charset="0"/>
                <a:ea typeface="ＭＳ Ｐゴシック" pitchFamily="34" charset="-128"/>
                <a:cs typeface="Arial Unicode MS" pitchFamily="34" charset="-122"/>
              </a:rPr>
              <a:t> </a:t>
            </a:r>
            <a:r>
              <a:rPr lang="en-US" altLang="zh-CN" sz="2000" i="1">
                <a:latin typeface="Lucida Sans" pitchFamily="34" charset="0"/>
                <a:ea typeface="ＭＳ Ｐゴシック" pitchFamily="34" charset="-128"/>
                <a:cs typeface="Arial Unicode MS" pitchFamily="34" charset="-122"/>
              </a:rPr>
              <a:t>AND</a:t>
            </a:r>
            <a:r>
              <a:rPr lang="en-US" altLang="zh-CN" sz="2000">
                <a:latin typeface="Lucida Sans" pitchFamily="34" charset="0"/>
                <a:ea typeface="ＭＳ Ｐゴシック" pitchFamily="34" charset="-128"/>
                <a:cs typeface="Arial Unicode MS" pitchFamily="34" charset="-122"/>
              </a:rPr>
              <a:t> </a:t>
            </a:r>
            <a:r>
              <a:rPr lang="en-US" altLang="zh-CN" sz="2000" b="1" i="1">
                <a:latin typeface="Lucida Sans" pitchFamily="34" charset="0"/>
                <a:ea typeface="ＭＳ Ｐゴシック" pitchFamily="34" charset="-128"/>
                <a:cs typeface="Arial Unicode MS" pitchFamily="34" charset="-122"/>
              </a:rPr>
              <a:t>Caesar</a:t>
            </a:r>
            <a:r>
              <a:rPr lang="en-US" altLang="zh-CN" sz="2000">
                <a:latin typeface="Lucida Sans" pitchFamily="34" charset="0"/>
                <a:ea typeface="ＭＳ Ｐゴシック" pitchFamily="34" charset="-128"/>
                <a:cs typeface="Arial Unicode MS" pitchFamily="34" charset="-122"/>
              </a:rPr>
              <a:t> </a:t>
            </a:r>
            <a:r>
              <a:rPr lang="en-US" altLang="zh-CN" sz="2000" i="1">
                <a:latin typeface="Lucida Sans" pitchFamily="34" charset="0"/>
                <a:ea typeface="ＭＳ Ｐゴシック" pitchFamily="34" charset="-128"/>
                <a:cs typeface="Arial Unicode MS" pitchFamily="34" charset="-122"/>
              </a:rPr>
              <a:t>BUT</a:t>
            </a:r>
            <a:r>
              <a:rPr lang="en-US" altLang="zh-CN" sz="2000">
                <a:latin typeface="Lucida Sans" pitchFamily="34" charset="0"/>
                <a:ea typeface="ＭＳ Ｐゴシック" pitchFamily="34" charset="-128"/>
                <a:cs typeface="Arial Unicode MS" pitchFamily="34" charset="-122"/>
              </a:rPr>
              <a:t> </a:t>
            </a:r>
            <a:r>
              <a:rPr lang="en-US" altLang="zh-CN" sz="2000" i="1">
                <a:latin typeface="Lucida Sans" pitchFamily="34" charset="0"/>
                <a:ea typeface="ＭＳ Ｐゴシック" pitchFamily="34" charset="-128"/>
                <a:cs typeface="Arial Unicode MS" pitchFamily="34" charset="-122"/>
              </a:rPr>
              <a:t>NOT</a:t>
            </a:r>
            <a:r>
              <a:rPr lang="en-US" altLang="zh-CN" sz="2000">
                <a:latin typeface="Lucida Sans" pitchFamily="34" charset="0"/>
                <a:ea typeface="ＭＳ Ｐゴシック" pitchFamily="34" charset="-128"/>
                <a:cs typeface="Arial Unicode MS" pitchFamily="34" charset="-122"/>
              </a:rPr>
              <a:t> </a:t>
            </a:r>
            <a:r>
              <a:rPr lang="en-US" altLang="zh-CN" sz="2000" b="1" i="1">
                <a:latin typeface="Lucida Sans" pitchFamily="34" charset="0"/>
                <a:ea typeface="ＭＳ Ｐゴシック" pitchFamily="34" charset="-128"/>
                <a:cs typeface="Arial Unicode MS" pitchFamily="34" charset="-122"/>
              </a:rPr>
              <a:t>Calpurnia</a:t>
            </a:r>
          </a:p>
        </p:txBody>
      </p:sp>
      <p:sp>
        <p:nvSpPr>
          <p:cNvPr id="15367" name="TextBox 6"/>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1600">
                <a:solidFill>
                  <a:srgbClr val="FBFCFF"/>
                </a:solidFill>
                <a:latin typeface="Lucida Sans" pitchFamily="34" charset="0"/>
                <a:ea typeface="ＭＳ Ｐゴシック" pitchFamily="34" charset="-128"/>
                <a:cs typeface="Arial Unicode MS" pitchFamily="34" charset="-122"/>
              </a:rPr>
              <a:t>Sec. 1.1</a:t>
            </a:r>
          </a:p>
        </p:txBody>
      </p:sp>
    </p:spTree>
    <p:extLst>
      <p:ext uri="{BB962C8B-B14F-4D97-AF65-F5344CB8AC3E}">
        <p14:creationId xmlns:p14="http://schemas.microsoft.com/office/powerpoint/2010/main" val="2107674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2644775"/>
            <a:ext cx="8535988" cy="1143000"/>
          </a:xfrm>
        </p:spPr>
        <p:txBody>
          <a:bodyPr>
            <a:normAutofit fontScale="90000"/>
          </a:bodyPr>
          <a:lstStyle/>
          <a:p>
            <a:pPr>
              <a:defRPr/>
            </a:pPr>
            <a:r>
              <a:rPr lang="en-US" altLang="zh-CN" dirty="0"/>
              <a:t>Scoring, term weighting and the</a:t>
            </a:r>
            <a:br>
              <a:rPr lang="en-US" altLang="zh-CN" dirty="0"/>
            </a:br>
            <a:r>
              <a:rPr lang="en-US" altLang="zh-CN" dirty="0"/>
              <a:t>vector space model</a:t>
            </a:r>
            <a:endParaRPr lang="en-US" altLang="zh-CN" dirty="0" smtClean="0">
              <a:ea typeface="ＭＳ Ｐゴシック" pitchFamily="34" charset="-128"/>
            </a:endParaRPr>
          </a:p>
        </p:txBody>
      </p:sp>
    </p:spTree>
    <p:extLst>
      <p:ext uri="{BB962C8B-B14F-4D97-AF65-F5344CB8AC3E}">
        <p14:creationId xmlns:p14="http://schemas.microsoft.com/office/powerpoint/2010/main" val="3288167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Bag-of-Words representation</a:t>
            </a:r>
            <a:endParaRPr lang="en-US" dirty="0"/>
          </a:p>
        </p:txBody>
      </p:sp>
      <p:sp>
        <p:nvSpPr>
          <p:cNvPr id="3" name="Content Placeholder 2"/>
          <p:cNvSpPr>
            <a:spLocks noGrp="1"/>
          </p:cNvSpPr>
          <p:nvPr>
            <p:ph idx="1"/>
          </p:nvPr>
        </p:nvSpPr>
        <p:spPr/>
        <p:txBody>
          <a:bodyPr/>
          <a:lstStyle/>
          <a:p>
            <a:r>
              <a:rPr lang="en-US" dirty="0" smtClean="0"/>
              <a:t>Term as the basis for vector space</a:t>
            </a:r>
          </a:p>
          <a:p>
            <a:pPr lvl="1"/>
            <a:r>
              <a:rPr lang="en-US" dirty="0" smtClean="0"/>
              <a:t>Doc1: Text mining is to identify useful information.</a:t>
            </a:r>
          </a:p>
          <a:p>
            <a:pPr lvl="1"/>
            <a:r>
              <a:rPr lang="en-US" dirty="0" smtClean="0"/>
              <a:t>Doc2: Useful information is mined from text.</a:t>
            </a:r>
          </a:p>
          <a:p>
            <a:pPr lvl="1"/>
            <a:r>
              <a:rPr lang="en-US" dirty="0" smtClean="0"/>
              <a:t>Doc3: Apple is delicious.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74459734"/>
              </p:ext>
            </p:extLst>
          </p:nvPr>
        </p:nvGraphicFramePr>
        <p:xfrm>
          <a:off x="419099" y="3989148"/>
          <a:ext cx="8458202" cy="1371600"/>
        </p:xfrm>
        <a:graphic>
          <a:graphicData uri="http://schemas.openxmlformats.org/drawingml/2006/table">
            <a:tbl>
              <a:tblPr firstRow="1" bandRow="1">
                <a:tableStyleId>{5940675A-B579-460E-94D1-54222C63F5DA}</a:tableStyleId>
              </a:tblPr>
              <a:tblGrid>
                <a:gridCol w="661948"/>
                <a:gridCol w="557252"/>
                <a:gridCol w="1219200"/>
                <a:gridCol w="838200"/>
                <a:gridCol w="762000"/>
                <a:gridCol w="762000"/>
                <a:gridCol w="381000"/>
                <a:gridCol w="685800"/>
                <a:gridCol w="381000"/>
                <a:gridCol w="609600"/>
                <a:gridCol w="685800"/>
                <a:gridCol w="914402"/>
              </a:tblGrid>
              <a:tr h="365760">
                <a:tc>
                  <a:txBody>
                    <a:bodyPr/>
                    <a:lstStyle/>
                    <a:p>
                      <a:pPr algn="ctr"/>
                      <a:endParaRPr lang="en-US" sz="1600" dirty="0"/>
                    </a:p>
                  </a:txBody>
                  <a:tcPr/>
                </a:tc>
                <a:tc>
                  <a:txBody>
                    <a:bodyPr/>
                    <a:lstStyle/>
                    <a:p>
                      <a:pPr algn="ctr"/>
                      <a:r>
                        <a:rPr lang="en-US" sz="1600" dirty="0" smtClean="0"/>
                        <a:t>text</a:t>
                      </a:r>
                      <a:endParaRPr lang="en-US" sz="1600" dirty="0"/>
                    </a:p>
                  </a:txBody>
                  <a:tcPr/>
                </a:tc>
                <a:tc>
                  <a:txBody>
                    <a:bodyPr/>
                    <a:lstStyle/>
                    <a:p>
                      <a:pPr algn="ctr"/>
                      <a:r>
                        <a:rPr lang="en-US" sz="1600" dirty="0" smtClean="0"/>
                        <a:t>information</a:t>
                      </a:r>
                      <a:endParaRPr lang="en-US" sz="1600" dirty="0"/>
                    </a:p>
                  </a:txBody>
                  <a:tcPr/>
                </a:tc>
                <a:tc>
                  <a:txBody>
                    <a:bodyPr/>
                    <a:lstStyle/>
                    <a:p>
                      <a:pPr algn="ctr"/>
                      <a:r>
                        <a:rPr lang="en-US" sz="1600" dirty="0" smtClean="0"/>
                        <a:t>identify</a:t>
                      </a:r>
                      <a:endParaRPr lang="en-US" sz="1600" dirty="0"/>
                    </a:p>
                  </a:txBody>
                  <a:tcPr/>
                </a:tc>
                <a:tc>
                  <a:txBody>
                    <a:bodyPr/>
                    <a:lstStyle/>
                    <a:p>
                      <a:pPr algn="ctr"/>
                      <a:r>
                        <a:rPr lang="en-US" sz="1600" dirty="0" smtClean="0"/>
                        <a:t>mining</a:t>
                      </a:r>
                      <a:endParaRPr lang="en-US" sz="1600" dirty="0"/>
                    </a:p>
                  </a:txBody>
                  <a:tcPr/>
                </a:tc>
                <a:tc>
                  <a:txBody>
                    <a:bodyPr/>
                    <a:lstStyle/>
                    <a:p>
                      <a:pPr algn="ctr"/>
                      <a:r>
                        <a:rPr lang="en-US" sz="1600" dirty="0" smtClean="0"/>
                        <a:t>mined</a:t>
                      </a:r>
                      <a:endParaRPr lang="en-US" sz="1600" dirty="0"/>
                    </a:p>
                  </a:txBody>
                  <a:tcPr/>
                </a:tc>
                <a:tc>
                  <a:txBody>
                    <a:bodyPr/>
                    <a:lstStyle/>
                    <a:p>
                      <a:pPr algn="ctr"/>
                      <a:r>
                        <a:rPr lang="en-US" sz="1600" dirty="0" smtClean="0"/>
                        <a:t>is</a:t>
                      </a:r>
                      <a:endParaRPr lang="en-US" sz="1600" dirty="0"/>
                    </a:p>
                  </a:txBody>
                  <a:tcPr/>
                </a:tc>
                <a:tc>
                  <a:txBody>
                    <a:bodyPr/>
                    <a:lstStyle/>
                    <a:p>
                      <a:pPr algn="ctr"/>
                      <a:r>
                        <a:rPr lang="en-US" sz="1600" dirty="0" smtClean="0"/>
                        <a:t>useful</a:t>
                      </a:r>
                      <a:endParaRPr lang="en-US" sz="1600" dirty="0"/>
                    </a:p>
                  </a:txBody>
                  <a:tcPr/>
                </a:tc>
                <a:tc>
                  <a:txBody>
                    <a:bodyPr/>
                    <a:lstStyle/>
                    <a:p>
                      <a:pPr algn="ctr"/>
                      <a:r>
                        <a:rPr lang="en-US" sz="1600" dirty="0" smtClean="0"/>
                        <a:t>to</a:t>
                      </a:r>
                      <a:endParaRPr lang="en-US" sz="1600" dirty="0"/>
                    </a:p>
                  </a:txBody>
                  <a:tcPr/>
                </a:tc>
                <a:tc>
                  <a:txBody>
                    <a:bodyPr/>
                    <a:lstStyle/>
                    <a:p>
                      <a:pPr algn="ctr"/>
                      <a:r>
                        <a:rPr lang="en-US" sz="1600" dirty="0" smtClean="0"/>
                        <a:t>from</a:t>
                      </a:r>
                      <a:endParaRPr lang="en-US" sz="1600" dirty="0"/>
                    </a:p>
                  </a:txBody>
                  <a:tcPr/>
                </a:tc>
                <a:tc>
                  <a:txBody>
                    <a:bodyPr/>
                    <a:lstStyle/>
                    <a:p>
                      <a:pPr algn="ctr"/>
                      <a:r>
                        <a:rPr lang="en-US" sz="1600" dirty="0" smtClean="0"/>
                        <a:t>apple</a:t>
                      </a:r>
                      <a:endParaRPr lang="en-US" sz="1600" dirty="0"/>
                    </a:p>
                  </a:txBody>
                  <a:tcPr/>
                </a:tc>
                <a:tc>
                  <a:txBody>
                    <a:bodyPr/>
                    <a:lstStyle/>
                    <a:p>
                      <a:pPr algn="ctr"/>
                      <a:r>
                        <a:rPr lang="en-US" sz="1600" dirty="0" smtClean="0"/>
                        <a:t>delicious</a:t>
                      </a:r>
                      <a:endParaRPr lang="en-US" sz="1600" dirty="0"/>
                    </a:p>
                  </a:txBody>
                  <a:tcPr/>
                </a:tc>
              </a:tr>
              <a:tr h="119442">
                <a:tc>
                  <a:txBody>
                    <a:bodyPr/>
                    <a:lstStyle/>
                    <a:p>
                      <a:pPr algn="ctr"/>
                      <a:r>
                        <a:rPr lang="en-US" sz="1600" dirty="0" smtClean="0"/>
                        <a:t>Doc1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r>
              <a:tr h="119442">
                <a:tc>
                  <a:txBody>
                    <a:bodyPr/>
                    <a:lstStyle/>
                    <a:p>
                      <a:pPr algn="ctr"/>
                      <a:r>
                        <a:rPr lang="en-US" sz="1600" dirty="0" smtClean="0"/>
                        <a:t>Doc2</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r>
              <a:tr h="119442">
                <a:tc>
                  <a:txBody>
                    <a:bodyPr/>
                    <a:lstStyle/>
                    <a:p>
                      <a:pPr algn="ctr"/>
                      <a:r>
                        <a:rPr lang="en-US" sz="1600" dirty="0" smtClean="0"/>
                        <a:t>Doc3</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r>
            </a:tbl>
          </a:graphicData>
        </a:graphic>
      </p:graphicFrame>
    </p:spTree>
    <p:extLst>
      <p:ext uri="{BB962C8B-B14F-4D97-AF65-F5344CB8AC3E}">
        <p14:creationId xmlns:p14="http://schemas.microsoft.com/office/powerpoint/2010/main" val="20651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normAutofit/>
          </a:bodyPr>
          <a:lstStyle/>
          <a:p>
            <a:r>
              <a:rPr lang="en-US" altLang="en-US" dirty="0"/>
              <a:t>How to </a:t>
            </a:r>
            <a:r>
              <a:rPr lang="en-US" altLang="en-US" dirty="0" smtClean="0"/>
              <a:t>assign weights</a:t>
            </a:r>
            <a:r>
              <a:rPr lang="en-US" altLang="en-US" dirty="0"/>
              <a:t>?</a:t>
            </a:r>
          </a:p>
        </p:txBody>
      </p:sp>
      <p:sp>
        <p:nvSpPr>
          <p:cNvPr id="321539" name="Rectangle 3"/>
          <p:cNvSpPr>
            <a:spLocks noGrp="1" noChangeArrowheads="1"/>
          </p:cNvSpPr>
          <p:nvPr>
            <p:ph idx="1"/>
          </p:nvPr>
        </p:nvSpPr>
        <p:spPr/>
        <p:txBody>
          <a:bodyPr>
            <a:normAutofit lnSpcReduction="10000"/>
          </a:bodyPr>
          <a:lstStyle/>
          <a:p>
            <a:r>
              <a:rPr lang="en-US" altLang="en-US" u="sng" dirty="0" smtClean="0"/>
              <a:t>Important</a:t>
            </a:r>
            <a:r>
              <a:rPr lang="en-US" altLang="en-US" dirty="0"/>
              <a:t>!</a:t>
            </a:r>
          </a:p>
          <a:p>
            <a:r>
              <a:rPr lang="en-US" altLang="en-US" dirty="0" smtClean="0"/>
              <a:t>Why?</a:t>
            </a:r>
            <a:endParaRPr lang="en-US" altLang="en-US" dirty="0"/>
          </a:p>
          <a:p>
            <a:pPr lvl="1">
              <a:lnSpc>
                <a:spcPct val="90000"/>
              </a:lnSpc>
            </a:pPr>
            <a:r>
              <a:rPr lang="en-US" altLang="ja-JP" dirty="0">
                <a:ea typeface="ＭＳ Ｐゴシック" charset="-128"/>
              </a:rPr>
              <a:t>Corpus-wise</a:t>
            </a:r>
            <a:r>
              <a:rPr lang="en-US" altLang="ja-JP" dirty="0" smtClean="0">
                <a:ea typeface="ＭＳ Ｐゴシック" charset="-128"/>
              </a:rPr>
              <a:t>: </a:t>
            </a:r>
            <a:r>
              <a:rPr lang="en-US" altLang="ja-JP" dirty="0">
                <a:ea typeface="ＭＳ Ｐゴシック" charset="-128"/>
              </a:rPr>
              <a:t>some terms carry more information about the </a:t>
            </a:r>
            <a:r>
              <a:rPr lang="en-US" altLang="ja-JP" dirty="0" smtClean="0">
                <a:ea typeface="ＭＳ Ｐゴシック" charset="-128"/>
              </a:rPr>
              <a:t>document content</a:t>
            </a:r>
          </a:p>
          <a:p>
            <a:pPr lvl="1">
              <a:lnSpc>
                <a:spcPct val="90000"/>
              </a:lnSpc>
            </a:pPr>
            <a:r>
              <a:rPr lang="en-US" altLang="ja-JP" dirty="0" smtClean="0">
                <a:ea typeface="ＭＳ Ｐゴシック" charset="-128"/>
              </a:rPr>
              <a:t>Document-wise: </a:t>
            </a:r>
            <a:r>
              <a:rPr lang="en-US" altLang="ja-JP" dirty="0">
                <a:ea typeface="ＭＳ Ｐゴシック" charset="-128"/>
              </a:rPr>
              <a:t>n</a:t>
            </a:r>
            <a:r>
              <a:rPr lang="en-US" altLang="ja-JP" dirty="0" smtClean="0">
                <a:ea typeface="ＭＳ Ｐゴシック" charset="-128"/>
              </a:rPr>
              <a:t>ot </a:t>
            </a:r>
            <a:r>
              <a:rPr lang="en-US" altLang="ja-JP" dirty="0">
                <a:ea typeface="ＭＳ Ｐゴシック" charset="-128"/>
              </a:rPr>
              <a:t>all terms are equally important</a:t>
            </a:r>
          </a:p>
          <a:p>
            <a:r>
              <a:rPr lang="en-US" altLang="en-US" dirty="0" smtClean="0"/>
              <a:t>How</a:t>
            </a:r>
            <a:r>
              <a:rPr lang="en-US" altLang="en-US" dirty="0"/>
              <a:t>? </a:t>
            </a:r>
          </a:p>
          <a:p>
            <a:pPr lvl="1"/>
            <a:r>
              <a:rPr lang="en-US" altLang="en-US" dirty="0" smtClean="0"/>
              <a:t>Two </a:t>
            </a:r>
            <a:r>
              <a:rPr lang="en-US" altLang="en-US" dirty="0"/>
              <a:t>basic </a:t>
            </a:r>
            <a:r>
              <a:rPr lang="en-US" altLang="en-US" u="sng" dirty="0"/>
              <a:t>heuristics</a:t>
            </a:r>
          </a:p>
          <a:p>
            <a:pPr lvl="2"/>
            <a:r>
              <a:rPr lang="en-US" altLang="en-US" dirty="0"/>
              <a:t>TF (Term Frequency) = Within-doc-frequency</a:t>
            </a:r>
          </a:p>
          <a:p>
            <a:pPr lvl="2"/>
            <a:r>
              <a:rPr lang="en-US" altLang="en-US" dirty="0"/>
              <a:t>IDF (Inverse Document Frequency</a:t>
            </a:r>
            <a:r>
              <a:rPr lang="en-US" altLang="en-US" dirty="0" smtClean="0"/>
              <a:t>)</a:t>
            </a:r>
            <a:endParaRPr lang="en-US" altLang="en-US" dirty="0"/>
          </a:p>
        </p:txBody>
      </p:sp>
    </p:spTree>
    <p:extLst>
      <p:ext uri="{BB962C8B-B14F-4D97-AF65-F5344CB8AC3E}">
        <p14:creationId xmlns:p14="http://schemas.microsoft.com/office/powerpoint/2010/main" val="350631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5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15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15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1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altLang="en-US" dirty="0" smtClean="0"/>
              <a:t>Term frequency</a:t>
            </a:r>
            <a:endParaRPr lang="en-US" altLang="en-US" dirty="0"/>
          </a:p>
        </p:txBody>
      </p:sp>
      <mc:AlternateContent xmlns:mc="http://schemas.openxmlformats.org/markup-compatibility/2006" xmlns:a14="http://schemas.microsoft.com/office/drawing/2010/main">
        <mc:Choice Requires="a14">
          <p:sp>
            <p:nvSpPr>
              <p:cNvPr id="324611" name="Rectangle 3"/>
              <p:cNvSpPr>
                <a:spLocks noGrp="1" noChangeArrowheads="1"/>
              </p:cNvSpPr>
              <p:nvPr>
                <p:ph idx="1"/>
              </p:nvPr>
            </p:nvSpPr>
            <p:spPr/>
            <p:txBody>
              <a:bodyPr>
                <a:normAutofit/>
              </a:bodyPr>
              <a:lstStyle/>
              <a:p>
                <a:pPr>
                  <a:lnSpc>
                    <a:spcPct val="90000"/>
                  </a:lnSpc>
                </a:pPr>
                <a:r>
                  <a:rPr lang="en-US" altLang="ja-JP" dirty="0" smtClean="0">
                    <a:ea typeface="ＭＳ Ｐゴシック" charset="-128"/>
                  </a:rPr>
                  <a:t>Idea: a </a:t>
                </a:r>
                <a:r>
                  <a:rPr lang="en-US" altLang="ja-JP" dirty="0">
                    <a:ea typeface="ＭＳ Ｐゴシック" charset="-128"/>
                  </a:rPr>
                  <a:t>term is more important if it occurs more frequently in a document</a:t>
                </a:r>
              </a:p>
              <a:p>
                <a:pPr>
                  <a:lnSpc>
                    <a:spcPct val="90000"/>
                  </a:lnSpc>
                </a:pPr>
                <a:r>
                  <a:rPr lang="en-US" altLang="ja-JP" dirty="0" smtClean="0">
                    <a:ea typeface="ＭＳ Ｐゴシック" charset="-128"/>
                  </a:rPr>
                  <a:t>TF Formulas</a:t>
                </a:r>
              </a:p>
              <a:p>
                <a:pPr lvl="1">
                  <a:lnSpc>
                    <a:spcPct val="90000"/>
                  </a:lnSpc>
                </a:pPr>
                <a:r>
                  <a:rPr lang="en-US" altLang="ja-JP" dirty="0" smtClean="0">
                    <a:ea typeface="ＭＳ Ｐゴシック" charset="-128"/>
                  </a:rPr>
                  <a:t>Let </a:t>
                </a:r>
                <a14:m>
                  <m:oMath xmlns:m="http://schemas.openxmlformats.org/officeDocument/2006/math">
                    <m:r>
                      <a:rPr lang="en-US" altLang="ja-JP" i="1" dirty="0">
                        <a:latin typeface="Cambria Math" panose="02040503050406030204" pitchFamily="18" charset="0"/>
                        <a:ea typeface="ＭＳ Ｐゴシック" charset="-128"/>
                      </a:rPr>
                      <m:t>𝑐</m:t>
                    </m:r>
                    <m:r>
                      <a:rPr lang="en-US" altLang="ja-JP" i="1" dirty="0" smtClean="0">
                        <a:latin typeface="Cambria Math"/>
                        <a:ea typeface="ＭＳ Ｐゴシック" charset="-128"/>
                      </a:rPr>
                      <m:t>(</m:t>
                    </m:r>
                    <m:r>
                      <a:rPr lang="en-US" altLang="ja-JP" i="1" dirty="0" err="1">
                        <a:latin typeface="Cambria Math"/>
                        <a:ea typeface="ＭＳ Ｐゴシック" charset="-128"/>
                      </a:rPr>
                      <m:t>𝑡</m:t>
                    </m:r>
                    <m:r>
                      <a:rPr lang="en-US" altLang="ja-JP" i="1" dirty="0" err="1">
                        <a:latin typeface="Cambria Math"/>
                        <a:ea typeface="ＭＳ Ｐゴシック" charset="-128"/>
                      </a:rPr>
                      <m:t>,</m:t>
                    </m:r>
                    <m:r>
                      <a:rPr lang="en-US" altLang="ja-JP" i="1" dirty="0" err="1">
                        <a:latin typeface="Cambria Math"/>
                        <a:ea typeface="ＭＳ Ｐゴシック" charset="-128"/>
                      </a:rPr>
                      <m:t>𝑑</m:t>
                    </m:r>
                    <m:r>
                      <a:rPr lang="en-US" altLang="ja-JP" i="1" dirty="0">
                        <a:latin typeface="Cambria Math"/>
                        <a:ea typeface="ＭＳ Ｐゴシック" charset="-128"/>
                      </a:rPr>
                      <m:t>)</m:t>
                    </m:r>
                  </m:oMath>
                </a14:m>
                <a:r>
                  <a:rPr lang="en-US" altLang="ja-JP" dirty="0">
                    <a:ea typeface="ＭＳ Ｐゴシック" charset="-128"/>
                  </a:rPr>
                  <a:t> be the frequency count of term </a:t>
                </a:r>
                <a14:m>
                  <m:oMath xmlns:m="http://schemas.openxmlformats.org/officeDocument/2006/math">
                    <m:r>
                      <a:rPr lang="en-US" altLang="ja-JP" i="1" dirty="0" smtClean="0">
                        <a:latin typeface="Cambria Math"/>
                        <a:ea typeface="ＭＳ Ｐゴシック" charset="-128"/>
                      </a:rPr>
                      <m:t>𝑡</m:t>
                    </m:r>
                  </m:oMath>
                </a14:m>
                <a:r>
                  <a:rPr lang="en-US" altLang="ja-JP" dirty="0">
                    <a:ea typeface="ＭＳ Ｐゴシック" charset="-128"/>
                  </a:rPr>
                  <a:t> in doc </a:t>
                </a:r>
                <a14:m>
                  <m:oMath xmlns:m="http://schemas.openxmlformats.org/officeDocument/2006/math">
                    <m:r>
                      <a:rPr lang="en-US" altLang="ja-JP" i="1" dirty="0" smtClean="0">
                        <a:latin typeface="Cambria Math"/>
                        <a:ea typeface="ＭＳ Ｐゴシック" charset="-128"/>
                      </a:rPr>
                      <m:t>𝑑</m:t>
                    </m:r>
                  </m:oMath>
                </a14:m>
                <a:endParaRPr lang="en-US" altLang="ja-JP" dirty="0">
                  <a:ea typeface="ＭＳ Ｐゴシック" charset="-128"/>
                </a:endParaRPr>
              </a:p>
              <a:p>
                <a:pPr lvl="1">
                  <a:lnSpc>
                    <a:spcPct val="90000"/>
                  </a:lnSpc>
                </a:pPr>
                <a:r>
                  <a:rPr lang="en-US" altLang="ja-JP" dirty="0">
                    <a:ea typeface="ＭＳ Ｐゴシック" charset="-128"/>
                  </a:rPr>
                  <a:t>Raw TF</a:t>
                </a:r>
                <a:r>
                  <a:rPr lang="en-US" altLang="ja-JP" dirty="0" smtClean="0">
                    <a:ea typeface="ＭＳ Ｐゴシック" charset="-128"/>
                  </a:rPr>
                  <a:t>:  </a:t>
                </a:r>
                <a14:m>
                  <m:oMath xmlns:m="http://schemas.openxmlformats.org/officeDocument/2006/math">
                    <m:r>
                      <a:rPr lang="en-US" altLang="ja-JP" i="1" dirty="0" smtClean="0">
                        <a:latin typeface="Cambria Math"/>
                        <a:ea typeface="ＭＳ Ｐゴシック" charset="-128"/>
                      </a:rPr>
                      <m:t>𝑡𝑓</m:t>
                    </m:r>
                    <m:r>
                      <a:rPr lang="en-US" altLang="ja-JP" i="1" dirty="0" smtClean="0">
                        <a:latin typeface="Cambria Math"/>
                        <a:ea typeface="ＭＳ Ｐゴシック" charset="-128"/>
                      </a:rPr>
                      <m:t>(</m:t>
                    </m:r>
                    <m:r>
                      <a:rPr lang="en-US" altLang="ja-JP" i="1" dirty="0" err="1" smtClean="0">
                        <a:latin typeface="Cambria Math"/>
                        <a:ea typeface="ＭＳ Ｐゴシック" charset="-128"/>
                      </a:rPr>
                      <m:t>𝑡</m:t>
                    </m:r>
                    <m:r>
                      <a:rPr lang="en-US" altLang="ja-JP" i="1" dirty="0" err="1" smtClean="0">
                        <a:latin typeface="Cambria Math"/>
                        <a:ea typeface="ＭＳ Ｐゴシック" charset="-128"/>
                      </a:rPr>
                      <m:t>,</m:t>
                    </m:r>
                    <m:r>
                      <a:rPr lang="en-US" altLang="ja-JP" i="1" dirty="0" err="1" smtClean="0">
                        <a:latin typeface="Cambria Math"/>
                        <a:ea typeface="ＭＳ Ｐゴシック" charset="-128"/>
                      </a:rPr>
                      <m:t>𝑑</m:t>
                    </m:r>
                    <m:r>
                      <a:rPr lang="en-US" altLang="ja-JP" i="1" dirty="0" smtClean="0">
                        <a:latin typeface="Cambria Math"/>
                        <a:ea typeface="ＭＳ Ｐゴシック" charset="-128"/>
                      </a:rPr>
                      <m:t>) =</m:t>
                    </m:r>
                    <m:r>
                      <a:rPr lang="en-US" altLang="ja-JP" b="0" i="1" dirty="0" smtClean="0">
                        <a:latin typeface="Cambria Math" panose="02040503050406030204" pitchFamily="18" charset="0"/>
                        <a:ea typeface="ＭＳ Ｐゴシック" charset="-128"/>
                      </a:rPr>
                      <m:t>𝑐</m:t>
                    </m:r>
                    <m:r>
                      <a:rPr lang="en-US" altLang="ja-JP" i="1" dirty="0" smtClean="0">
                        <a:latin typeface="Cambria Math"/>
                        <a:ea typeface="ＭＳ Ｐゴシック" charset="-128"/>
                      </a:rPr>
                      <m:t>(</m:t>
                    </m:r>
                    <m:r>
                      <a:rPr lang="en-US" altLang="ja-JP" i="1" dirty="0" err="1" smtClean="0">
                        <a:latin typeface="Cambria Math"/>
                        <a:ea typeface="ＭＳ Ｐゴシック" charset="-128"/>
                      </a:rPr>
                      <m:t>𝑡</m:t>
                    </m:r>
                    <m:r>
                      <a:rPr lang="en-US" altLang="ja-JP" i="1" dirty="0" err="1" smtClean="0">
                        <a:latin typeface="Cambria Math"/>
                        <a:ea typeface="ＭＳ Ｐゴシック" charset="-128"/>
                      </a:rPr>
                      <m:t>,</m:t>
                    </m:r>
                    <m:r>
                      <a:rPr lang="en-US" altLang="ja-JP" i="1" dirty="0" err="1" smtClean="0">
                        <a:latin typeface="Cambria Math"/>
                        <a:ea typeface="ＭＳ Ｐゴシック" charset="-128"/>
                      </a:rPr>
                      <m:t>𝑑</m:t>
                    </m:r>
                    <m:r>
                      <a:rPr lang="en-US" altLang="ja-JP" i="1" dirty="0" smtClean="0">
                        <a:latin typeface="Cambria Math"/>
                        <a:ea typeface="ＭＳ Ｐゴシック" charset="-128"/>
                      </a:rPr>
                      <m:t>)</m:t>
                    </m:r>
                  </m:oMath>
                </a14:m>
                <a:endParaRPr lang="en-US" altLang="ja-JP" dirty="0" smtClean="0">
                  <a:ea typeface="ＭＳ Ｐゴシック" charset="-128"/>
                </a:endParaRPr>
              </a:p>
              <a:p>
                <a:pPr marL="0" indent="0">
                  <a:buNone/>
                </a:pPr>
                <a:endParaRPr lang="en-US" altLang="en-US" dirty="0"/>
              </a:p>
            </p:txBody>
          </p:sp>
        </mc:Choice>
        <mc:Fallback xmlns="">
          <p:sp>
            <p:nvSpPr>
              <p:cNvPr id="324611" name="Rectangle 3"/>
              <p:cNvSpPr>
                <a:spLocks noGrp="1" noRot="1" noChangeAspect="1" noMove="1" noResize="1" noEditPoints="1" noAdjustHandles="1" noChangeArrowheads="1" noChangeShapeType="1" noTextEdit="1"/>
              </p:cNvSpPr>
              <p:nvPr>
                <p:ph idx="1"/>
              </p:nvPr>
            </p:nvSpPr>
            <p:spPr>
              <a:blipFill rotWithShape="0">
                <a:blip r:embed="rId2"/>
                <a:stretch>
                  <a:fillRect l="-1704" t="-2830" r="-2222"/>
                </a:stretch>
              </a:blipFill>
            </p:spPr>
            <p:txBody>
              <a:bodyPr/>
              <a:lstStyle/>
              <a:p>
                <a:r>
                  <a:rPr lang="en-US">
                    <a:noFill/>
                  </a:rPr>
                  <a:t> </a:t>
                </a:r>
              </a:p>
            </p:txBody>
          </p:sp>
        </mc:Fallback>
      </mc:AlternateContent>
    </p:spTree>
    <p:extLst>
      <p:ext uri="{BB962C8B-B14F-4D97-AF65-F5344CB8AC3E}">
        <p14:creationId xmlns:p14="http://schemas.microsoft.com/office/powerpoint/2010/main" val="24414277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altLang="en-US" dirty="0" smtClean="0"/>
              <a:t>Inverse document frequency</a:t>
            </a:r>
            <a:endParaRPr lang="en-US" altLang="en-US" dirty="0"/>
          </a:p>
        </p:txBody>
      </p:sp>
      <mc:AlternateContent xmlns:mc="http://schemas.openxmlformats.org/markup-compatibility/2006" xmlns:a14="http://schemas.microsoft.com/office/drawing/2010/main">
        <mc:Choice Requires="a14">
          <p:sp>
            <p:nvSpPr>
              <p:cNvPr id="325635" name="Rectangle 3"/>
              <p:cNvSpPr>
                <a:spLocks noGrp="1" noChangeArrowheads="1"/>
              </p:cNvSpPr>
              <p:nvPr>
                <p:ph idx="1"/>
              </p:nvPr>
            </p:nvSpPr>
            <p:spPr/>
            <p:txBody>
              <a:bodyPr/>
              <a:lstStyle/>
              <a:p>
                <a:r>
                  <a:rPr lang="en-US" altLang="ja-JP" dirty="0" smtClean="0">
                    <a:ea typeface="ＭＳ Ｐゴシック" charset="-128"/>
                  </a:rPr>
                  <a:t>Solution</a:t>
                </a:r>
              </a:p>
              <a:p>
                <a:pPr lvl="1"/>
                <a:r>
                  <a:rPr lang="en-US" altLang="ja-JP" dirty="0" smtClean="0">
                    <a:ea typeface="ＭＳ Ｐゴシック" charset="-128"/>
                  </a:rPr>
                  <a:t>Assign higher weights to the rare terms	</a:t>
                </a:r>
                <a:endParaRPr lang="en-US" altLang="ja-JP" dirty="0">
                  <a:ea typeface="ＭＳ Ｐゴシック" charset="-128"/>
                </a:endParaRPr>
              </a:p>
              <a:p>
                <a:pPr lvl="1"/>
                <a:r>
                  <a:rPr lang="en-US" altLang="ja-JP" dirty="0" smtClean="0">
                    <a:ea typeface="ＭＳ Ｐゴシック" charset="-128"/>
                  </a:rPr>
                  <a:t>Formula</a:t>
                </a:r>
                <a:endParaRPr lang="en-US" altLang="ja-JP" dirty="0">
                  <a:ea typeface="ＭＳ Ｐゴシック" charset="-128"/>
                </a:endParaRPr>
              </a:p>
              <a:p>
                <a:pPr lvl="2"/>
                <a14:m>
                  <m:oMath xmlns:m="http://schemas.openxmlformats.org/officeDocument/2006/math">
                    <m:r>
                      <a:rPr lang="en-US" altLang="ja-JP" b="0" i="1" dirty="0" smtClean="0">
                        <a:latin typeface="Cambria Math"/>
                        <a:ea typeface="ＭＳ Ｐゴシック" charset="-128"/>
                      </a:rPr>
                      <m:t>𝐼𝐷𝐹</m:t>
                    </m:r>
                    <m:d>
                      <m:dPr>
                        <m:ctrlPr>
                          <a:rPr lang="en-US" altLang="ja-JP" b="0" i="1" dirty="0" smtClean="0">
                            <a:latin typeface="Cambria Math"/>
                            <a:ea typeface="ＭＳ Ｐゴシック" charset="-128"/>
                          </a:rPr>
                        </m:ctrlPr>
                      </m:dPr>
                      <m:e>
                        <m:r>
                          <a:rPr lang="en-US" altLang="ja-JP" b="0" i="1" dirty="0" smtClean="0">
                            <a:latin typeface="Cambria Math"/>
                            <a:ea typeface="ＭＳ Ｐゴシック" charset="-128"/>
                          </a:rPr>
                          <m:t>𝑡</m:t>
                        </m:r>
                      </m:e>
                    </m:d>
                    <m:r>
                      <a:rPr lang="en-US" altLang="ja-JP" b="0" i="1" dirty="0" smtClean="0">
                        <a:latin typeface="Cambria Math"/>
                        <a:ea typeface="ＭＳ Ｐゴシック" charset="-128"/>
                      </a:rPr>
                      <m:t>=</m:t>
                    </m:r>
                    <m:r>
                      <m:rPr>
                        <m:sty m:val="p"/>
                      </m:rPr>
                      <a:rPr lang="en-US" altLang="ja-JP" b="0" i="0" dirty="0" smtClean="0">
                        <a:latin typeface="Cambria Math"/>
                        <a:ea typeface="ＭＳ Ｐゴシック" charset="-128"/>
                      </a:rPr>
                      <m:t>log</m:t>
                    </m:r>
                    <m:r>
                      <a:rPr lang="en-US" altLang="ja-JP" b="0" i="1" dirty="0" smtClean="0">
                        <a:latin typeface="Cambria Math"/>
                        <a:ea typeface="ＭＳ Ｐゴシック" charset="-128"/>
                      </a:rPr>
                      <m:t>⁡(</m:t>
                    </m:r>
                    <m:f>
                      <m:fPr>
                        <m:ctrlPr>
                          <a:rPr lang="en-US" altLang="ja-JP" b="0" i="1" dirty="0" smtClean="0">
                            <a:latin typeface="Cambria Math"/>
                            <a:ea typeface="ＭＳ Ｐゴシック" charset="-128"/>
                          </a:rPr>
                        </m:ctrlPr>
                      </m:fPr>
                      <m:num>
                        <m:r>
                          <a:rPr lang="en-US" altLang="ja-JP" b="0" i="1" dirty="0" smtClean="0">
                            <a:latin typeface="Cambria Math"/>
                            <a:ea typeface="ＭＳ Ｐゴシック" charset="-128"/>
                          </a:rPr>
                          <m:t>𝑁</m:t>
                        </m:r>
                      </m:num>
                      <m:den>
                        <m:r>
                          <a:rPr lang="en-US" altLang="ja-JP" b="0" i="1" dirty="0" smtClean="0">
                            <a:latin typeface="Cambria Math"/>
                            <a:ea typeface="ＭＳ Ｐゴシック" charset="-128"/>
                          </a:rPr>
                          <m:t>𝑑𝑓</m:t>
                        </m:r>
                        <m:r>
                          <a:rPr lang="en-US" altLang="ja-JP" b="0" i="1" dirty="0" smtClean="0">
                            <a:latin typeface="Cambria Math"/>
                            <a:ea typeface="ＭＳ Ｐゴシック" charset="-128"/>
                          </a:rPr>
                          <m:t>(</m:t>
                        </m:r>
                        <m:r>
                          <a:rPr lang="en-US" altLang="ja-JP" b="0" i="1" dirty="0" smtClean="0">
                            <a:latin typeface="Cambria Math"/>
                            <a:ea typeface="ＭＳ Ｐゴシック" charset="-128"/>
                          </a:rPr>
                          <m:t>𝑡</m:t>
                        </m:r>
                        <m:r>
                          <a:rPr lang="en-US" altLang="ja-JP" b="0" i="1" dirty="0" smtClean="0">
                            <a:latin typeface="Cambria Math"/>
                            <a:ea typeface="ＭＳ Ｐゴシック" charset="-128"/>
                          </a:rPr>
                          <m:t>)</m:t>
                        </m:r>
                      </m:den>
                    </m:f>
                    <m:r>
                      <a:rPr lang="en-US" altLang="ja-JP" b="0" i="1" dirty="0" smtClean="0">
                        <a:latin typeface="Cambria Math"/>
                        <a:ea typeface="ＭＳ Ｐゴシック" charset="-128"/>
                      </a:rPr>
                      <m:t>)</m:t>
                    </m:r>
                  </m:oMath>
                </a14:m>
                <a:r>
                  <a:rPr lang="en-US" altLang="ja-JP" dirty="0">
                    <a:ea typeface="ＭＳ Ｐゴシック" charset="-128"/>
                  </a:rPr>
                  <a:t>	</a:t>
                </a:r>
                <a:endParaRPr lang="en-US" altLang="ja-JP" dirty="0" smtClean="0">
                  <a:ea typeface="ＭＳ Ｐゴシック" charset="-128"/>
                </a:endParaRPr>
              </a:p>
              <a:p>
                <a:pPr lvl="1"/>
                <a:r>
                  <a:rPr lang="en-US" altLang="en-US" dirty="0" smtClean="0"/>
                  <a:t>A corpus-specific property</a:t>
                </a:r>
              </a:p>
              <a:p>
                <a:pPr lvl="2"/>
                <a:r>
                  <a:rPr lang="en-US" altLang="en-US" dirty="0" smtClean="0"/>
                  <a:t>Independent of a single document</a:t>
                </a:r>
              </a:p>
            </p:txBody>
          </p:sp>
        </mc:Choice>
        <mc:Fallback xmlns="">
          <p:sp>
            <p:nvSpPr>
              <p:cNvPr id="325635" name="Rectangle 3"/>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zh-CN" altLang="en-US">
                    <a:noFill/>
                  </a:rPr>
                  <a:t> </a:t>
                </a:r>
              </a:p>
            </p:txBody>
          </p:sp>
        </mc:Fallback>
      </mc:AlternateContent>
      <p:grpSp>
        <p:nvGrpSpPr>
          <p:cNvPr id="17" name="Group 16"/>
          <p:cNvGrpSpPr/>
          <p:nvPr/>
        </p:nvGrpSpPr>
        <p:grpSpPr>
          <a:xfrm>
            <a:off x="4495800" y="3124200"/>
            <a:ext cx="4490466" cy="381000"/>
            <a:chOff x="4310634" y="2819400"/>
            <a:chExt cx="4490466" cy="381000"/>
          </a:xfrm>
        </p:grpSpPr>
        <p:cxnSp>
          <p:nvCxnSpPr>
            <p:cNvPr id="3" name="Straight Arrow Connector 2"/>
            <p:cNvCxnSpPr/>
            <p:nvPr/>
          </p:nvCxnSpPr>
          <p:spPr>
            <a:xfrm flipH="1">
              <a:off x="4310634" y="3048000"/>
              <a:ext cx="604266" cy="598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914900" y="2819400"/>
              <a:ext cx="3886200" cy="381000"/>
            </a:xfrm>
            <a:prstGeom prst="rect">
              <a:avLst/>
            </a:prstGeom>
            <a:noFill/>
          </p:spPr>
          <p:txBody>
            <a:bodyPr wrap="square" rtlCol="0">
              <a:spAutoFit/>
            </a:bodyPr>
            <a:lstStyle/>
            <a:p>
              <a:r>
                <a:rPr lang="en-US" dirty="0" smtClean="0"/>
                <a:t>Total number of docs in collection</a:t>
              </a:r>
              <a:endParaRPr lang="en-US" dirty="0"/>
            </a:p>
          </p:txBody>
        </p:sp>
      </p:grpSp>
      <p:grpSp>
        <p:nvGrpSpPr>
          <p:cNvPr id="16" name="Group 15"/>
          <p:cNvGrpSpPr/>
          <p:nvPr/>
        </p:nvGrpSpPr>
        <p:grpSpPr>
          <a:xfrm>
            <a:off x="4648200" y="3659548"/>
            <a:ext cx="4435729" cy="381000"/>
            <a:chOff x="4365371" y="4076700"/>
            <a:chExt cx="4435729" cy="381000"/>
          </a:xfrm>
        </p:grpSpPr>
        <mc:AlternateContent xmlns:mc="http://schemas.openxmlformats.org/markup-compatibility/2006" xmlns:a14="http://schemas.microsoft.com/office/drawing/2010/main">
          <mc:Choice Requires="a14">
            <p:sp>
              <p:nvSpPr>
                <p:cNvPr id="11" name="TextBox 10"/>
                <p:cNvSpPr txBox="1"/>
                <p:nvPr/>
              </p:nvSpPr>
              <p:spPr>
                <a:xfrm>
                  <a:off x="4914900" y="4076700"/>
                  <a:ext cx="3886200" cy="381000"/>
                </a:xfrm>
                <a:prstGeom prst="rect">
                  <a:avLst/>
                </a:prstGeom>
                <a:noFill/>
              </p:spPr>
              <p:txBody>
                <a:bodyPr wrap="square" rtlCol="0">
                  <a:spAutoFit/>
                </a:bodyPr>
                <a:lstStyle/>
                <a:p>
                  <a:r>
                    <a:rPr lang="en-US" dirty="0" smtClean="0"/>
                    <a:t>Number of docs containing term </a:t>
                  </a:r>
                  <a14:m>
                    <m:oMath xmlns:m="http://schemas.openxmlformats.org/officeDocument/2006/math">
                      <m:r>
                        <a:rPr lang="en-US" i="1" dirty="0" smtClean="0">
                          <a:latin typeface="Cambria Math"/>
                        </a:rPr>
                        <m:t>𝑡</m:t>
                      </m:r>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914900" y="4076700"/>
                  <a:ext cx="3886200" cy="381000"/>
                </a:xfrm>
                <a:prstGeom prst="rect">
                  <a:avLst/>
                </a:prstGeom>
                <a:blipFill rotWithShape="1">
                  <a:blip r:embed="rId3"/>
                  <a:stretch>
                    <a:fillRect l="-1413" t="-8065" b="-22581"/>
                  </a:stretch>
                </a:blipFill>
              </p:spPr>
              <p:txBody>
                <a:bodyPr/>
                <a:lstStyle/>
                <a:p>
                  <a:r>
                    <a:rPr lang="en-US">
                      <a:noFill/>
                    </a:rPr>
                    <a:t> </a:t>
                  </a:r>
                </a:p>
              </p:txBody>
            </p:sp>
          </mc:Fallback>
        </mc:AlternateContent>
        <p:cxnSp>
          <p:nvCxnSpPr>
            <p:cNvPr id="12" name="Straight Arrow Connector 11"/>
            <p:cNvCxnSpPr/>
            <p:nvPr/>
          </p:nvCxnSpPr>
          <p:spPr>
            <a:xfrm flipH="1" flipV="1">
              <a:off x="4365371" y="4157548"/>
              <a:ext cx="549529" cy="730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810000" y="2672072"/>
            <a:ext cx="4207764" cy="756928"/>
            <a:chOff x="3810000" y="2672072"/>
            <a:chExt cx="4207764" cy="756928"/>
          </a:xfrm>
        </p:grpSpPr>
        <p:cxnSp>
          <p:nvCxnSpPr>
            <p:cNvPr id="4" name="Straight Arrow Connector 3"/>
            <p:cNvCxnSpPr>
              <a:stCxn id="9" idx="1"/>
            </p:cNvCxnSpPr>
            <p:nvPr/>
          </p:nvCxnSpPr>
          <p:spPr>
            <a:xfrm flipH="1">
              <a:off x="3810000" y="2856738"/>
              <a:ext cx="1083564" cy="5722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93564" y="2672072"/>
              <a:ext cx="3124200" cy="369332"/>
            </a:xfrm>
            <a:prstGeom prst="rect">
              <a:avLst/>
            </a:prstGeom>
            <a:noFill/>
          </p:spPr>
          <p:txBody>
            <a:bodyPr wrap="square" rtlCol="0">
              <a:spAutoFit/>
            </a:bodyPr>
            <a:lstStyle/>
            <a:p>
              <a:r>
                <a:rPr lang="en-US" dirty="0" smtClean="0"/>
                <a:t>Non-linear scaling</a:t>
              </a:r>
              <a:endParaRPr lang="en-US" dirty="0"/>
            </a:p>
          </p:txBody>
        </p:sp>
      </p:grpSp>
    </p:spTree>
    <p:extLst>
      <p:ext uri="{BB962C8B-B14F-4D97-AF65-F5344CB8AC3E}">
        <p14:creationId xmlns:p14="http://schemas.microsoft.com/office/powerpoint/2010/main" val="57448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563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5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ltLang="en-US" dirty="0"/>
              <a:t>TF-IDF </a:t>
            </a:r>
            <a:r>
              <a:rPr lang="en-US" altLang="en-US" dirty="0" smtClean="0"/>
              <a:t>weighting </a:t>
            </a:r>
            <a:endParaRPr lang="en-US" altLang="en-US" dirty="0"/>
          </a:p>
        </p:txBody>
      </p:sp>
      <mc:AlternateContent xmlns:mc="http://schemas.openxmlformats.org/markup-compatibility/2006" xmlns:a14="http://schemas.microsoft.com/office/drawing/2010/main">
        <mc:Choice Requires="a14">
          <p:sp>
            <p:nvSpPr>
              <p:cNvPr id="326659" name="Rectangle 3"/>
              <p:cNvSpPr>
                <a:spLocks noGrp="1" noChangeArrowheads="1"/>
              </p:cNvSpPr>
              <p:nvPr>
                <p:ph idx="1"/>
              </p:nvPr>
            </p:nvSpPr>
            <p:spPr/>
            <p:txBody>
              <a:bodyPr/>
              <a:lstStyle/>
              <a:p>
                <a:r>
                  <a:rPr lang="en-US" altLang="ja-JP" dirty="0" smtClean="0">
                    <a:ea typeface="ＭＳ Ｐゴシック" charset="-128"/>
                  </a:rPr>
                  <a:t>Combining TF and IDF </a:t>
                </a:r>
                <a:endParaRPr lang="en-US" altLang="ja-JP" b="0" dirty="0">
                  <a:ea typeface="ＭＳ Ｐゴシック" charset="-128"/>
                </a:endParaRPr>
              </a:p>
              <a:p>
                <a:pPr lvl="1"/>
                <a:r>
                  <a:rPr lang="en-US" altLang="ja-JP" dirty="0">
                    <a:ea typeface="ＭＳ Ｐゴシック" charset="-128"/>
                  </a:rPr>
                  <a:t>Common in doc </a:t>
                </a:r>
                <a:r>
                  <a:rPr lang="en-US" altLang="ja-JP" dirty="0">
                    <a:ea typeface="ＭＳ Ｐゴシック" charset="-128"/>
                    <a:sym typeface="Wingdings" pitchFamily="2" charset="2"/>
                  </a:rPr>
                  <a:t></a:t>
                </a:r>
                <a:r>
                  <a:rPr lang="en-US" altLang="ja-JP" dirty="0">
                    <a:ea typeface="ＭＳ Ｐゴシック" charset="-128"/>
                  </a:rPr>
                  <a:t> high </a:t>
                </a:r>
                <a:r>
                  <a:rPr lang="en-US" altLang="ja-JP" dirty="0" smtClean="0">
                    <a:ea typeface="ＭＳ Ｐゴシック" charset="-128"/>
                  </a:rPr>
                  <a:t>TF</a:t>
                </a:r>
                <a:r>
                  <a:rPr lang="en-US" altLang="ja-JP" dirty="0" smtClean="0">
                    <a:ea typeface="ＭＳ Ｐゴシック" charset="-128"/>
                    <a:sym typeface="Wingdings" pitchFamily="2" charset="2"/>
                  </a:rPr>
                  <a:t> </a:t>
                </a:r>
                <a:r>
                  <a:rPr lang="en-US" altLang="ja-JP" dirty="0">
                    <a:ea typeface="ＭＳ Ｐゴシック" charset="-128"/>
                    <a:sym typeface="Wingdings" pitchFamily="2" charset="2"/>
                  </a:rPr>
                  <a:t>high weight</a:t>
                </a:r>
              </a:p>
              <a:p>
                <a:pPr lvl="1"/>
                <a:r>
                  <a:rPr lang="en-US" altLang="ja-JP" dirty="0">
                    <a:ea typeface="ＭＳ Ｐゴシック" charset="-128"/>
                  </a:rPr>
                  <a:t>Rare in collection</a:t>
                </a:r>
                <a:r>
                  <a:rPr lang="en-US" altLang="ja-JP" dirty="0">
                    <a:ea typeface="ＭＳ Ｐゴシック" charset="-128"/>
                    <a:sym typeface="Wingdings" pitchFamily="2" charset="2"/>
                  </a:rPr>
                  <a:t></a:t>
                </a:r>
                <a:r>
                  <a:rPr lang="en-US" altLang="ja-JP" dirty="0">
                    <a:ea typeface="ＭＳ Ｐゴシック" charset="-128"/>
                  </a:rPr>
                  <a:t> high </a:t>
                </a:r>
                <a:r>
                  <a:rPr lang="en-US" altLang="ja-JP" dirty="0" smtClean="0">
                    <a:ea typeface="ＭＳ Ｐゴシック" charset="-128"/>
                  </a:rPr>
                  <a:t>IDF</a:t>
                </a:r>
                <a:r>
                  <a:rPr lang="en-US" altLang="ja-JP" dirty="0" smtClean="0">
                    <a:ea typeface="ＭＳ Ｐゴシック" charset="-128"/>
                    <a:sym typeface="Wingdings" pitchFamily="2" charset="2"/>
                  </a:rPr>
                  <a:t> </a:t>
                </a:r>
                <a:r>
                  <a:rPr lang="en-US" altLang="ja-JP" dirty="0">
                    <a:ea typeface="ＭＳ Ｐゴシック" charset="-128"/>
                    <a:sym typeface="Wingdings" pitchFamily="2" charset="2"/>
                  </a:rPr>
                  <a:t>high </a:t>
                </a:r>
                <a:r>
                  <a:rPr lang="en-US" altLang="ja-JP" dirty="0" smtClean="0">
                    <a:ea typeface="ＭＳ Ｐゴシック" charset="-128"/>
                    <a:sym typeface="Wingdings" pitchFamily="2" charset="2"/>
                  </a:rPr>
                  <a:t>weight</a:t>
                </a:r>
              </a:p>
              <a:p>
                <a:pPr lvl="1"/>
                <a14:m>
                  <m:oMath xmlns:m="http://schemas.openxmlformats.org/officeDocument/2006/math">
                    <m:r>
                      <a:rPr lang="en-US" altLang="ja-JP" i="1" dirty="0" smtClean="0">
                        <a:latin typeface="Cambria Math" panose="02040503050406030204" pitchFamily="18" charset="0"/>
                        <a:ea typeface="ＭＳ Ｐゴシック" charset="-128"/>
                      </a:rPr>
                      <m:t>𝑤</m:t>
                    </m:r>
                    <m:d>
                      <m:dPr>
                        <m:ctrlPr>
                          <a:rPr lang="en-US" altLang="ja-JP" i="1" dirty="0" smtClean="0">
                            <a:latin typeface="Cambria Math"/>
                            <a:ea typeface="ＭＳ Ｐゴシック" charset="-128"/>
                          </a:rPr>
                        </m:ctrlPr>
                      </m:dPr>
                      <m:e>
                        <m:r>
                          <a:rPr lang="en-US" altLang="ja-JP" i="1" dirty="0" err="1" smtClean="0">
                            <a:latin typeface="Cambria Math" panose="02040503050406030204" pitchFamily="18" charset="0"/>
                            <a:ea typeface="ＭＳ Ｐゴシック" charset="-128"/>
                          </a:rPr>
                          <m:t>𝑡</m:t>
                        </m:r>
                        <m:r>
                          <a:rPr lang="en-US" altLang="ja-JP" i="1" dirty="0" err="1" smtClean="0">
                            <a:latin typeface="Cambria Math" panose="02040503050406030204" pitchFamily="18" charset="0"/>
                            <a:ea typeface="ＭＳ Ｐゴシック" charset="-128"/>
                          </a:rPr>
                          <m:t>,</m:t>
                        </m:r>
                        <m:r>
                          <a:rPr lang="en-US" altLang="ja-JP" i="1" dirty="0" err="1" smtClean="0">
                            <a:latin typeface="Cambria Math" panose="02040503050406030204" pitchFamily="18" charset="0"/>
                            <a:ea typeface="ＭＳ Ｐゴシック" charset="-128"/>
                          </a:rPr>
                          <m:t>𝑑</m:t>
                        </m:r>
                      </m:e>
                    </m:d>
                    <m:r>
                      <a:rPr lang="en-US" altLang="ja-JP" i="1" dirty="0">
                        <a:latin typeface="Cambria Math" panose="02040503050406030204" pitchFamily="18" charset="0"/>
                        <a:ea typeface="ＭＳ Ｐゴシック" charset="-128"/>
                      </a:rPr>
                      <m:t>=</m:t>
                    </m:r>
                    <m:r>
                      <a:rPr lang="en-US" altLang="ja-JP" i="1" dirty="0">
                        <a:latin typeface="Cambria Math" panose="02040503050406030204" pitchFamily="18" charset="0"/>
                        <a:ea typeface="ＭＳ Ｐゴシック" charset="-128"/>
                      </a:rPr>
                      <m:t>𝑇𝐹</m:t>
                    </m:r>
                    <m:d>
                      <m:dPr>
                        <m:ctrlPr>
                          <a:rPr lang="en-US" altLang="ja-JP" i="1" dirty="0">
                            <a:latin typeface="Cambria Math"/>
                            <a:ea typeface="ＭＳ Ｐゴシック" charset="-128"/>
                          </a:rPr>
                        </m:ctrlPr>
                      </m:dPr>
                      <m:e>
                        <m:r>
                          <a:rPr lang="en-US" altLang="ja-JP" i="1" dirty="0" err="1">
                            <a:latin typeface="Cambria Math" panose="02040503050406030204" pitchFamily="18" charset="0"/>
                            <a:ea typeface="ＭＳ Ｐゴシック" charset="-128"/>
                          </a:rPr>
                          <m:t>𝑡</m:t>
                        </m:r>
                        <m:r>
                          <a:rPr lang="en-US" altLang="ja-JP" i="1" dirty="0" err="1">
                            <a:latin typeface="Cambria Math" panose="02040503050406030204" pitchFamily="18" charset="0"/>
                            <a:ea typeface="ＭＳ Ｐゴシック" charset="-128"/>
                          </a:rPr>
                          <m:t>,</m:t>
                        </m:r>
                        <m:r>
                          <a:rPr lang="en-US" altLang="ja-JP" i="1" dirty="0" err="1">
                            <a:latin typeface="Cambria Math" panose="02040503050406030204" pitchFamily="18" charset="0"/>
                            <a:ea typeface="ＭＳ Ｐゴシック" charset="-128"/>
                          </a:rPr>
                          <m:t>𝑑</m:t>
                        </m:r>
                      </m:e>
                    </m:d>
                    <m:r>
                      <a:rPr lang="en-US" altLang="ja-JP" b="0" i="1" dirty="0" smtClean="0">
                        <a:latin typeface="Cambria Math" panose="02040503050406030204" pitchFamily="18" charset="0"/>
                        <a:ea typeface="ＭＳ Ｐゴシック" charset="-128"/>
                      </a:rPr>
                      <m:t>×</m:t>
                    </m:r>
                    <m:r>
                      <a:rPr lang="en-US" altLang="ja-JP" i="1" dirty="0">
                        <a:latin typeface="Cambria Math" panose="02040503050406030204" pitchFamily="18" charset="0"/>
                        <a:ea typeface="ＭＳ Ｐゴシック" charset="-128"/>
                      </a:rPr>
                      <m:t>𝐼𝐷𝐹</m:t>
                    </m:r>
                    <m:r>
                      <a:rPr lang="en-US" altLang="ja-JP" i="1" dirty="0">
                        <a:latin typeface="Cambria Math" panose="02040503050406030204" pitchFamily="18" charset="0"/>
                        <a:ea typeface="ＭＳ Ｐゴシック" charset="-128"/>
                      </a:rPr>
                      <m:t>(</m:t>
                    </m:r>
                    <m:r>
                      <a:rPr lang="en-US" altLang="ja-JP" i="1" dirty="0">
                        <a:latin typeface="Cambria Math" panose="02040503050406030204" pitchFamily="18" charset="0"/>
                        <a:ea typeface="ＭＳ Ｐゴシック" charset="-128"/>
                      </a:rPr>
                      <m:t>𝑡</m:t>
                    </m:r>
                    <m:r>
                      <a:rPr lang="en-US" altLang="ja-JP" i="1" dirty="0">
                        <a:latin typeface="Cambria Math" panose="02040503050406030204" pitchFamily="18" charset="0"/>
                        <a:ea typeface="ＭＳ Ｐゴシック" charset="-128"/>
                      </a:rPr>
                      <m:t>)</m:t>
                    </m:r>
                  </m:oMath>
                </a14:m>
                <a:endParaRPr lang="en-US" altLang="ja-JP" dirty="0">
                  <a:ea typeface="ＭＳ Ｐゴシック" charset="-128"/>
                </a:endParaRPr>
              </a:p>
              <a:p>
                <a:r>
                  <a:rPr lang="en-US" altLang="ja-JP" dirty="0" smtClean="0">
                    <a:ea typeface="ＭＳ Ｐゴシック" charset="-128"/>
                  </a:rPr>
                  <a:t>Most well-known document representation schema in IR! (G Salton et al. 1983)</a:t>
                </a:r>
                <a:endParaRPr lang="en-US" altLang="ja-JP" dirty="0">
                  <a:ea typeface="ＭＳ Ｐゴシック" charset="-128"/>
                </a:endParaRPr>
              </a:p>
              <a:p>
                <a:endParaRPr lang="en-US" altLang="ja-JP" dirty="0">
                  <a:ea typeface="ＭＳ Ｐゴシック" charset="-128"/>
                </a:endParaRPr>
              </a:p>
            </p:txBody>
          </p:sp>
        </mc:Choice>
        <mc:Fallback xmlns="">
          <p:sp>
            <p:nvSpPr>
              <p:cNvPr id="326659" name="Rectangle 3"/>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zh-CN" altLang="en-US">
                    <a:noFill/>
                  </a:rPr>
                  <a:t> </a:t>
                </a:r>
              </a:p>
            </p:txBody>
          </p:sp>
        </mc:Fallback>
      </mc:AlternateContent>
      <p:grpSp>
        <p:nvGrpSpPr>
          <p:cNvPr id="8" name="Group 7"/>
          <p:cNvGrpSpPr/>
          <p:nvPr/>
        </p:nvGrpSpPr>
        <p:grpSpPr>
          <a:xfrm>
            <a:off x="1143000" y="4876800"/>
            <a:ext cx="4343400" cy="1524000"/>
            <a:chOff x="2286000" y="4962525"/>
            <a:chExt cx="4343400" cy="15240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4962525"/>
              <a:ext cx="1057275" cy="1524000"/>
            </a:xfrm>
            <a:prstGeom prst="rect">
              <a:avLst/>
            </a:prstGeom>
          </p:spPr>
        </p:pic>
        <p:sp>
          <p:nvSpPr>
            <p:cNvPr id="5" name="TextBox 4"/>
            <p:cNvSpPr txBox="1"/>
            <p:nvPr/>
          </p:nvSpPr>
          <p:spPr>
            <a:xfrm>
              <a:off x="3505200" y="5009197"/>
              <a:ext cx="3124200" cy="1477328"/>
            </a:xfrm>
            <a:prstGeom prst="rect">
              <a:avLst/>
            </a:prstGeom>
            <a:noFill/>
          </p:spPr>
          <p:txBody>
            <a:bodyPr wrap="square" rtlCol="0">
              <a:spAutoFit/>
            </a:bodyPr>
            <a:lstStyle/>
            <a:p>
              <a:r>
                <a:rPr lang="en-US" i="1" dirty="0" smtClean="0"/>
                <a:t>“</a:t>
              </a:r>
              <a:r>
                <a:rPr lang="en-US" i="1" dirty="0"/>
                <a:t>Salton was perhaps the leading computer scientist working in the field of information retrieval during his time</a:t>
              </a:r>
              <a:r>
                <a:rPr lang="en-US" i="1" dirty="0" smtClean="0"/>
                <a:t>.”</a:t>
              </a:r>
              <a:r>
                <a:rPr lang="en-US" dirty="0" smtClean="0"/>
                <a:t> - </a:t>
              </a:r>
              <a:r>
                <a:rPr lang="en-US" dirty="0" err="1" smtClean="0"/>
                <a:t>wikipedia</a:t>
              </a:r>
              <a:endParaRPr lang="en-US" dirty="0"/>
            </a:p>
          </p:txBody>
        </p:sp>
      </p:grpSp>
      <p:sp>
        <p:nvSpPr>
          <p:cNvPr id="7" name="TextBox 6"/>
          <p:cNvSpPr txBox="1"/>
          <p:nvPr/>
        </p:nvSpPr>
        <p:spPr>
          <a:xfrm>
            <a:off x="5486400" y="5288693"/>
            <a:ext cx="3657600" cy="646331"/>
          </a:xfrm>
          <a:prstGeom prst="rect">
            <a:avLst/>
          </a:prstGeom>
          <a:noFill/>
        </p:spPr>
        <p:txBody>
          <a:bodyPr wrap="square" rtlCol="0">
            <a:spAutoFit/>
          </a:bodyPr>
          <a:lstStyle/>
          <a:p>
            <a:r>
              <a:rPr lang="en-US" dirty="0">
                <a:hlinkClick r:id="rId4"/>
              </a:rPr>
              <a:t>Gerard Salton </a:t>
            </a:r>
            <a:r>
              <a:rPr lang="en-US" dirty="0" smtClean="0">
                <a:hlinkClick r:id="rId4"/>
              </a:rPr>
              <a:t>Award</a:t>
            </a:r>
            <a:endParaRPr lang="en-US" dirty="0" smtClean="0"/>
          </a:p>
          <a:p>
            <a:r>
              <a:rPr lang="en-US" dirty="0" smtClean="0"/>
              <a:t> – highest achievement award in IR</a:t>
            </a:r>
            <a:endParaRPr lang="en-US" dirty="0"/>
          </a:p>
        </p:txBody>
      </p:sp>
    </p:spTree>
    <p:extLst>
      <p:ext uri="{BB962C8B-B14F-4D97-AF65-F5344CB8AC3E}">
        <p14:creationId xmlns:p14="http://schemas.microsoft.com/office/powerpoint/2010/main" val="297476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65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Cosine similarity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846" y="1730614"/>
                <a:ext cx="8229600" cy="4525963"/>
              </a:xfrm>
            </p:spPr>
            <p:txBody>
              <a:bodyPr/>
              <a:lstStyle/>
              <a:p>
                <a:r>
                  <a:rPr lang="en-US" dirty="0" smtClean="0"/>
                  <a:t>Angle between two vectors </a:t>
                </a:r>
              </a:p>
              <a:p>
                <a:pPr lvl="1"/>
                <a14:m>
                  <m:oMath xmlns:m="http://schemas.openxmlformats.org/officeDocument/2006/math">
                    <m:r>
                      <a:rPr lang="en-US" b="0" i="1" smtClean="0">
                        <a:latin typeface="Cambria Math" panose="02040503050406030204" pitchFamily="18" charset="0"/>
                      </a:rPr>
                      <m:t>𝑐𝑜𝑠𝑖𝑛𝑒</m:t>
                    </m:r>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b="0" i="1" smtClean="0">
                            <a:latin typeface="Cambria Math"/>
                          </a:rPr>
                        </m:ctrlPr>
                      </m:fPr>
                      <m:num>
                        <m:sSubSup>
                          <m:sSubSupPr>
                            <m:ctrlPr>
                              <a:rPr lang="en-US" b="0" i="1" smtClean="0">
                                <a:latin typeface="Cambria Math"/>
                              </a:rPr>
                            </m:ctrlPr>
                          </m:sSubSupPr>
                          <m:e>
                            <m:r>
                              <a:rPr lang="en-US" b="0" i="1" smtClean="0">
                                <a:latin typeface="Cambria Math" panose="02040503050406030204" pitchFamily="18" charset="0"/>
                              </a:rPr>
                              <m:t>𝑉</m:t>
                            </m:r>
                          </m:e>
                          <m:sub>
                            <m:sSub>
                              <m:sSubPr>
                                <m:ctrlPr>
                                  <a:rPr lang="en-US" b="0" i="1" smtClean="0">
                                    <a:latin typeface="Cambria Math"/>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sub>
                          <m:sup>
                            <m:r>
                              <a:rPr lang="en-US" b="0" i="1" smtClean="0">
                                <a:latin typeface="Cambria Math" panose="02040503050406030204" pitchFamily="18" charset="0"/>
                              </a:rPr>
                              <m:t>𝑇</m:t>
                            </m:r>
                          </m:sup>
                        </m:sSubSup>
                        <m:sSub>
                          <m:sSubPr>
                            <m:ctrlPr>
                              <a:rPr lang="en-US" b="0" i="1" smtClean="0">
                                <a:latin typeface="Cambria Math"/>
                              </a:rPr>
                            </m:ctrlPr>
                          </m:sSubPr>
                          <m:e>
                            <m:r>
                              <a:rPr lang="en-US" b="0" i="1" smtClean="0">
                                <a:latin typeface="Cambria Math" panose="02040503050406030204" pitchFamily="18" charset="0"/>
                              </a:rPr>
                              <m:t>𝑉</m:t>
                            </m:r>
                          </m:e>
                          <m:sub>
                            <m:sSub>
                              <m:sSubPr>
                                <m:ctrlPr>
                                  <a:rPr lang="en-US" b="0" i="1" smtClean="0">
                                    <a:latin typeface="Cambria Math"/>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sub>
                        </m:sSub>
                      </m:num>
                      <m:den>
                        <m:sSub>
                          <m:sSubPr>
                            <m:ctrlPr>
                              <a:rPr lang="en-US" b="0" i="1" smtClean="0">
                                <a:latin typeface="Cambria Math"/>
                              </a:rPr>
                            </m:ctrlPr>
                          </m:sSubPr>
                          <m:e>
                            <m:d>
                              <m:dPr>
                                <m:begChr m:val="|"/>
                                <m:endChr m:val="|"/>
                                <m:ctrlPr>
                                  <a:rPr lang="en-US" b="0" i="1" smtClean="0">
                                    <a:latin typeface="Cambria Math"/>
                                  </a:rPr>
                                </m:ctrlPr>
                              </m:dPr>
                              <m:e>
                                <m:sSub>
                                  <m:sSubPr>
                                    <m:ctrlPr>
                                      <a:rPr lang="en-US" i="1">
                                        <a:latin typeface="Cambria Math"/>
                                      </a:rPr>
                                    </m:ctrlPr>
                                  </m:sSubPr>
                                  <m:e>
                                    <m:r>
                                      <a:rPr lang="en-US" i="1">
                                        <a:latin typeface="Cambria Math" panose="02040503050406030204" pitchFamily="18" charset="0"/>
                                      </a:rPr>
                                      <m:t>𝑉</m:t>
                                    </m:r>
                                  </m:e>
                                  <m:sub>
                                    <m:sSub>
                                      <m:sSubPr>
                                        <m:ctrlPr>
                                          <a:rPr lang="en-US" i="1">
                                            <a:latin typeface="Cambria Math"/>
                                          </a:rPr>
                                        </m:ctrlPr>
                                      </m:sSubPr>
                                      <m:e>
                                        <m:r>
                                          <a:rPr lang="en-US" i="1">
                                            <a:latin typeface="Cambria Math" panose="02040503050406030204" pitchFamily="18" charset="0"/>
                                          </a:rPr>
                                          <m:t>𝑑</m:t>
                                        </m:r>
                                      </m:e>
                                      <m:sub>
                                        <m:r>
                                          <a:rPr lang="en-US" i="1">
                                            <a:latin typeface="Cambria Math" panose="02040503050406030204" pitchFamily="18" charset="0"/>
                                          </a:rPr>
                                          <m:t>𝑖</m:t>
                                        </m:r>
                                      </m:sub>
                                    </m:sSub>
                                  </m:sub>
                                </m:sSub>
                              </m:e>
                            </m:d>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a:rPr>
                            </m:ctrlPr>
                          </m:sSubPr>
                          <m:e>
                            <m:d>
                              <m:dPr>
                                <m:begChr m:val="|"/>
                                <m:endChr m:val="|"/>
                                <m:ctrlPr>
                                  <a:rPr lang="en-US" b="0" i="1" smtClean="0">
                                    <a:latin typeface="Cambria Math"/>
                                  </a:rPr>
                                </m:ctrlPr>
                              </m:dPr>
                              <m:e>
                                <m:sSub>
                                  <m:sSubPr>
                                    <m:ctrlPr>
                                      <a:rPr lang="en-US" i="1">
                                        <a:latin typeface="Cambria Math"/>
                                      </a:rPr>
                                    </m:ctrlPr>
                                  </m:sSubPr>
                                  <m:e>
                                    <m:r>
                                      <a:rPr lang="en-US" i="1">
                                        <a:latin typeface="Cambria Math" panose="02040503050406030204" pitchFamily="18" charset="0"/>
                                      </a:rPr>
                                      <m:t>𝑉</m:t>
                                    </m:r>
                                  </m:e>
                                  <m:sub>
                                    <m:sSub>
                                      <m:sSubPr>
                                        <m:ctrlPr>
                                          <a:rPr lang="en-US" i="1">
                                            <a:latin typeface="Cambria Math"/>
                                          </a:rPr>
                                        </m:ctrlPr>
                                      </m:sSubPr>
                                      <m:e>
                                        <m:r>
                                          <a:rPr lang="en-US" i="1">
                                            <a:latin typeface="Cambria Math" panose="02040503050406030204" pitchFamily="18" charset="0"/>
                                          </a:rPr>
                                          <m:t>𝑑</m:t>
                                        </m:r>
                                      </m:e>
                                      <m:sub>
                                        <m:r>
                                          <a:rPr lang="en-US" i="1">
                                            <a:latin typeface="Cambria Math" panose="02040503050406030204" pitchFamily="18" charset="0"/>
                                          </a:rPr>
                                          <m:t>𝑗</m:t>
                                        </m:r>
                                      </m:sub>
                                    </m:sSub>
                                  </m:sub>
                                </m:sSub>
                              </m:e>
                            </m:d>
                          </m:e>
                          <m:sub>
                            <m:r>
                              <a:rPr lang="en-US" b="0" i="1" smtClean="0">
                                <a:latin typeface="Cambria Math" panose="02040503050406030204" pitchFamily="18" charset="0"/>
                              </a:rPr>
                              <m:t>2</m:t>
                            </m:r>
                          </m:sub>
                        </m:sSub>
                      </m:den>
                    </m:f>
                  </m:oMath>
                </a14:m>
                <a:endParaRPr lang="en-US" dirty="0" smtClean="0"/>
              </a:p>
              <a:p>
                <a:pPr lvl="1"/>
                <a:r>
                  <a:rPr lang="en-US" dirty="0"/>
                  <a:t>Documents </a:t>
                </a:r>
                <a:r>
                  <a:rPr lang="en-US" dirty="0" smtClean="0"/>
                  <a:t>are normalized by length </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846" y="1730614"/>
                <a:ext cx="8229600" cy="4525963"/>
              </a:xfrm>
              <a:blipFill rotWithShape="1">
                <a:blip r:embed="rId2"/>
                <a:stretch>
                  <a:fillRect l="-1704" t="-1752"/>
                </a:stretch>
              </a:blipFill>
            </p:spPr>
            <p:txBody>
              <a:bodyPr/>
              <a:lstStyle/>
              <a:p>
                <a:r>
                  <a:rPr lang="zh-CN" altLang="en-US">
                    <a:noFill/>
                  </a:rPr>
                  <a:t> </a:t>
                </a:r>
              </a:p>
            </p:txBody>
          </p:sp>
        </mc:Fallback>
      </mc:AlternateContent>
      <p:grpSp>
        <p:nvGrpSpPr>
          <p:cNvPr id="25" name="Group 24"/>
          <p:cNvGrpSpPr/>
          <p:nvPr/>
        </p:nvGrpSpPr>
        <p:grpSpPr>
          <a:xfrm>
            <a:off x="4416646" y="1417638"/>
            <a:ext cx="3074764" cy="918845"/>
            <a:chOff x="4416646" y="1417638"/>
            <a:chExt cx="3074764" cy="918845"/>
          </a:xfrm>
        </p:grpSpPr>
        <p:cxnSp>
          <p:nvCxnSpPr>
            <p:cNvPr id="8" name="Straight Arrow Connector 7"/>
            <p:cNvCxnSpPr>
              <a:stCxn id="9" idx="1"/>
            </p:cNvCxnSpPr>
            <p:nvPr/>
          </p:nvCxnSpPr>
          <p:spPr>
            <a:xfrm flipH="1">
              <a:off x="4416646" y="1617693"/>
              <a:ext cx="788764" cy="7187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205410" y="1417638"/>
              <a:ext cx="2286000" cy="400110"/>
            </a:xfrm>
            <a:prstGeom prst="rect">
              <a:avLst/>
            </a:prstGeom>
            <a:noFill/>
            <a:ln>
              <a:noFill/>
            </a:ln>
          </p:spPr>
          <p:txBody>
            <a:bodyPr wrap="square" rtlCol="0">
              <a:spAutoFit/>
            </a:bodyPr>
            <a:lstStyle/>
            <a:p>
              <a:r>
                <a:rPr lang="en-US" sz="2000" dirty="0" smtClean="0">
                  <a:solidFill>
                    <a:srgbClr val="FF0000"/>
                  </a:solidFill>
                </a:rPr>
                <a:t>TF-IDF vector</a:t>
              </a:r>
              <a:endParaRPr lang="en-US" sz="2000" dirty="0">
                <a:solidFill>
                  <a:srgbClr val="FF0000"/>
                </a:solidFill>
              </a:endParaRPr>
            </a:p>
          </p:txBody>
        </p:sp>
      </p:grpSp>
      <p:grpSp>
        <p:nvGrpSpPr>
          <p:cNvPr id="26" name="Group 25"/>
          <p:cNvGrpSpPr/>
          <p:nvPr/>
        </p:nvGrpSpPr>
        <p:grpSpPr>
          <a:xfrm>
            <a:off x="4505818" y="2556075"/>
            <a:ext cx="3731577" cy="1124131"/>
            <a:chOff x="4724400" y="2309801"/>
            <a:chExt cx="3731577" cy="1124131"/>
          </a:xfrm>
        </p:grpSpPr>
        <p:grpSp>
          <p:nvGrpSpPr>
            <p:cNvPr id="42" name="Group 41"/>
            <p:cNvGrpSpPr/>
            <p:nvPr/>
          </p:nvGrpSpPr>
          <p:grpSpPr>
            <a:xfrm>
              <a:off x="5725111" y="3015187"/>
              <a:ext cx="2730866" cy="418745"/>
              <a:chOff x="5716644" y="3187659"/>
              <a:chExt cx="2730866" cy="418745"/>
            </a:xfrm>
          </p:grpSpPr>
          <p:cxnSp>
            <p:nvCxnSpPr>
              <p:cNvPr id="5" name="Straight Arrow Connector 4"/>
              <p:cNvCxnSpPr/>
              <p:nvPr/>
            </p:nvCxnSpPr>
            <p:spPr>
              <a:xfrm flipH="1" flipV="1">
                <a:off x="5716644" y="3187659"/>
                <a:ext cx="444866" cy="2186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161510" y="3206294"/>
                <a:ext cx="2286000" cy="400110"/>
              </a:xfrm>
              <a:prstGeom prst="rect">
                <a:avLst/>
              </a:prstGeom>
              <a:noFill/>
              <a:ln>
                <a:noFill/>
              </a:ln>
            </p:spPr>
            <p:txBody>
              <a:bodyPr wrap="square" rtlCol="0">
                <a:spAutoFit/>
              </a:bodyPr>
              <a:lstStyle/>
              <a:p>
                <a:r>
                  <a:rPr lang="en-US" sz="2000" dirty="0" smtClean="0">
                    <a:solidFill>
                      <a:srgbClr val="FF0000"/>
                    </a:solidFill>
                  </a:rPr>
                  <a:t>Unit vector</a:t>
                </a:r>
                <a:endParaRPr lang="en-US" sz="2000" dirty="0">
                  <a:solidFill>
                    <a:srgbClr val="FF0000"/>
                  </a:solidFill>
                </a:endParaRPr>
              </a:p>
            </p:txBody>
          </p:sp>
        </p:grpSp>
        <p:sp>
          <p:nvSpPr>
            <p:cNvPr id="11" name="Rectangle 10"/>
            <p:cNvSpPr/>
            <p:nvPr/>
          </p:nvSpPr>
          <p:spPr>
            <a:xfrm>
              <a:off x="4724400" y="2309801"/>
              <a:ext cx="853863" cy="100691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Arc 23"/>
          <p:cNvSpPr/>
          <p:nvPr/>
        </p:nvSpPr>
        <p:spPr>
          <a:xfrm rot="1349298">
            <a:off x="3549389" y="6097351"/>
            <a:ext cx="418305" cy="43338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2987038" y="5082579"/>
            <a:ext cx="2377442" cy="1528674"/>
            <a:chOff x="2987038" y="5082579"/>
            <a:chExt cx="2377442" cy="1528674"/>
          </a:xfrm>
        </p:grpSpPr>
        <p:sp>
          <p:nvSpPr>
            <p:cNvPr id="17" name="Text Box 22"/>
            <p:cNvSpPr txBox="1">
              <a:spLocks noChangeArrowheads="1"/>
            </p:cNvSpPr>
            <p:nvPr/>
          </p:nvSpPr>
          <p:spPr bwMode="auto">
            <a:xfrm>
              <a:off x="4954905" y="5082579"/>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b="1" dirty="0" smtClean="0"/>
                <a:t>D</a:t>
              </a:r>
              <a:r>
                <a:rPr lang="en-US" altLang="en-US" sz="1800" b="1" baseline="-25000" dirty="0" smtClean="0"/>
                <a:t>1</a:t>
              </a:r>
              <a:endParaRPr lang="en-US" altLang="en-US" sz="2400" dirty="0"/>
            </a:p>
          </p:txBody>
        </p:sp>
        <p:sp>
          <p:nvSpPr>
            <p:cNvPr id="16" name="Line 10"/>
            <p:cNvSpPr>
              <a:spLocks noChangeShapeType="1"/>
            </p:cNvSpPr>
            <p:nvPr/>
          </p:nvSpPr>
          <p:spPr bwMode="auto">
            <a:xfrm flipV="1">
              <a:off x="2987038" y="5459322"/>
              <a:ext cx="2057402" cy="1151931"/>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35"/>
          <p:cNvGrpSpPr/>
          <p:nvPr/>
        </p:nvGrpSpPr>
        <p:grpSpPr>
          <a:xfrm>
            <a:off x="2990215" y="4180717"/>
            <a:ext cx="832985" cy="2457612"/>
            <a:chOff x="2990215" y="4180717"/>
            <a:chExt cx="832985" cy="2457612"/>
          </a:xfrm>
        </p:grpSpPr>
        <p:sp>
          <p:nvSpPr>
            <p:cNvPr id="19" name="Text Box 14"/>
            <p:cNvSpPr txBox="1">
              <a:spLocks noChangeArrowheads="1"/>
            </p:cNvSpPr>
            <p:nvPr/>
          </p:nvSpPr>
          <p:spPr bwMode="auto">
            <a:xfrm>
              <a:off x="3397750" y="4180717"/>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b="1" dirty="0"/>
                <a:t>D</a:t>
              </a:r>
              <a:r>
                <a:rPr lang="en-US" altLang="en-US" sz="1800" b="1" baseline="-25000" dirty="0"/>
                <a:t>2</a:t>
              </a:r>
              <a:endParaRPr lang="en-US" altLang="en-US" sz="2400" dirty="0"/>
            </a:p>
          </p:txBody>
        </p:sp>
        <p:sp>
          <p:nvSpPr>
            <p:cNvPr id="18" name="Line 7"/>
            <p:cNvSpPr>
              <a:spLocks noChangeShapeType="1"/>
            </p:cNvSpPr>
            <p:nvPr/>
          </p:nvSpPr>
          <p:spPr bwMode="auto">
            <a:xfrm flipV="1">
              <a:off x="2990215" y="4285435"/>
              <a:ext cx="376194" cy="2352894"/>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8" name="Group 37"/>
          <p:cNvGrpSpPr/>
          <p:nvPr/>
        </p:nvGrpSpPr>
        <p:grpSpPr>
          <a:xfrm>
            <a:off x="2987038" y="5749863"/>
            <a:ext cx="2729606" cy="881915"/>
            <a:chOff x="2987038" y="5749863"/>
            <a:chExt cx="2729606" cy="881915"/>
          </a:xfrm>
        </p:grpSpPr>
        <p:sp>
          <p:nvSpPr>
            <p:cNvPr id="21" name="Rectangle 40"/>
            <p:cNvSpPr>
              <a:spLocks noChangeArrowheads="1"/>
            </p:cNvSpPr>
            <p:nvPr/>
          </p:nvSpPr>
          <p:spPr bwMode="auto">
            <a:xfrm>
              <a:off x="5307558" y="5749863"/>
              <a:ext cx="409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smtClean="0">
                  <a:solidFill>
                    <a:srgbClr val="CC0000"/>
                  </a:solidFill>
                </a:rPr>
                <a:t>D</a:t>
              </a:r>
              <a:r>
                <a:rPr lang="en-US" altLang="en-US" sz="1800" b="1" baseline="-25000" dirty="0" smtClean="0">
                  <a:solidFill>
                    <a:srgbClr val="CC0000"/>
                  </a:solidFill>
                </a:rPr>
                <a:t>6</a:t>
              </a:r>
              <a:endParaRPr lang="en-US" altLang="en-US" sz="1800" b="1" baseline="-25000" dirty="0">
                <a:solidFill>
                  <a:srgbClr val="CC0000"/>
                </a:solidFill>
              </a:endParaRPr>
            </a:p>
          </p:txBody>
        </p:sp>
        <p:sp>
          <p:nvSpPr>
            <p:cNvPr id="20" name="Line 39"/>
            <p:cNvSpPr>
              <a:spLocks noChangeShapeType="1"/>
            </p:cNvSpPr>
            <p:nvPr/>
          </p:nvSpPr>
          <p:spPr bwMode="auto">
            <a:xfrm flipV="1">
              <a:off x="2987038" y="6019799"/>
              <a:ext cx="2289179" cy="611979"/>
            </a:xfrm>
            <a:prstGeom prst="line">
              <a:avLst/>
            </a:prstGeom>
            <a:noFill/>
            <a:ln w="38100">
              <a:solidFill>
                <a:srgbClr val="FF0000"/>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 name="Group 40"/>
          <p:cNvGrpSpPr/>
          <p:nvPr/>
        </p:nvGrpSpPr>
        <p:grpSpPr>
          <a:xfrm>
            <a:off x="609600" y="4112437"/>
            <a:ext cx="6650035" cy="4903928"/>
            <a:chOff x="609600" y="4112437"/>
            <a:chExt cx="6650035" cy="4903928"/>
          </a:xfrm>
        </p:grpSpPr>
        <p:sp>
          <p:nvSpPr>
            <p:cNvPr id="12" name="Line 5"/>
            <p:cNvSpPr>
              <a:spLocks noChangeShapeType="1"/>
            </p:cNvSpPr>
            <p:nvPr/>
          </p:nvSpPr>
          <p:spPr bwMode="auto">
            <a:xfrm>
              <a:off x="2990216" y="6638330"/>
              <a:ext cx="23774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0" name="Group 39"/>
            <p:cNvGrpSpPr/>
            <p:nvPr/>
          </p:nvGrpSpPr>
          <p:grpSpPr>
            <a:xfrm>
              <a:off x="609600" y="4112437"/>
              <a:ext cx="6650035" cy="4903928"/>
              <a:chOff x="609600" y="4112437"/>
              <a:chExt cx="6650035" cy="4903928"/>
            </a:xfrm>
          </p:grpSpPr>
          <p:grpSp>
            <p:nvGrpSpPr>
              <p:cNvPr id="29" name="Group 28"/>
              <p:cNvGrpSpPr/>
              <p:nvPr/>
            </p:nvGrpSpPr>
            <p:grpSpPr>
              <a:xfrm>
                <a:off x="4541835" y="4112437"/>
                <a:ext cx="2717800" cy="915949"/>
                <a:chOff x="4645024" y="3760232"/>
                <a:chExt cx="2717800" cy="915949"/>
              </a:xfrm>
            </p:grpSpPr>
            <p:sp>
              <p:nvSpPr>
                <p:cNvPr id="22" name="TextBox 21"/>
                <p:cNvSpPr txBox="1"/>
                <p:nvPr/>
              </p:nvSpPr>
              <p:spPr>
                <a:xfrm>
                  <a:off x="5381625" y="3760232"/>
                  <a:ext cx="1981199" cy="369332"/>
                </a:xfrm>
                <a:prstGeom prst="rect">
                  <a:avLst/>
                </a:prstGeom>
                <a:noFill/>
              </p:spPr>
              <p:txBody>
                <a:bodyPr wrap="square" rtlCol="0">
                  <a:spAutoFit/>
                </a:bodyPr>
                <a:lstStyle/>
                <a:p>
                  <a:r>
                    <a:rPr lang="en-US" b="1" dirty="0" smtClean="0">
                      <a:solidFill>
                        <a:srgbClr val="FF0000"/>
                      </a:solidFill>
                    </a:rPr>
                    <a:t>TF-IDF space</a:t>
                  </a:r>
                  <a:endParaRPr lang="en-US" b="1" dirty="0">
                    <a:solidFill>
                      <a:srgbClr val="FF0000"/>
                    </a:solidFill>
                  </a:endParaRPr>
                </a:p>
              </p:txBody>
            </p:sp>
            <p:sp>
              <p:nvSpPr>
                <p:cNvPr id="23" name="Arc 22"/>
                <p:cNvSpPr/>
                <p:nvPr/>
              </p:nvSpPr>
              <p:spPr>
                <a:xfrm>
                  <a:off x="4645024" y="3933231"/>
                  <a:ext cx="1425575" cy="742950"/>
                </a:xfrm>
                <a:prstGeom prst="arc">
                  <a:avLst>
                    <a:gd name="adj1" fmla="val 10990793"/>
                    <a:gd name="adj2" fmla="val 1684834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9" name="Group 38"/>
              <p:cNvGrpSpPr/>
              <p:nvPr/>
            </p:nvGrpSpPr>
            <p:grpSpPr>
              <a:xfrm>
                <a:off x="609600" y="4198963"/>
                <a:ext cx="5860997" cy="4817402"/>
                <a:chOff x="609600" y="4198963"/>
                <a:chExt cx="5860997" cy="4817402"/>
              </a:xfrm>
            </p:grpSpPr>
            <p:sp>
              <p:nvSpPr>
                <p:cNvPr id="14" name="Text Box 11"/>
                <p:cNvSpPr txBox="1">
                  <a:spLocks noChangeArrowheads="1"/>
                </p:cNvSpPr>
                <p:nvPr/>
              </p:nvSpPr>
              <p:spPr bwMode="auto">
                <a:xfrm>
                  <a:off x="5491109" y="6296480"/>
                  <a:ext cx="979488" cy="461963"/>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dirty="0" smtClean="0">
                      <a:solidFill>
                        <a:srgbClr val="3333FF"/>
                      </a:solidFill>
                    </a:rPr>
                    <a:t>Sports</a:t>
                  </a:r>
                  <a:endParaRPr lang="en-US" altLang="en-US" sz="2400" dirty="0">
                    <a:solidFill>
                      <a:srgbClr val="008000"/>
                    </a:solidFill>
                  </a:endParaRPr>
                </a:p>
              </p:txBody>
            </p:sp>
            <p:sp>
              <p:nvSpPr>
                <p:cNvPr id="13" name="Line 6"/>
                <p:cNvSpPr>
                  <a:spLocks noChangeShapeType="1"/>
                </p:cNvSpPr>
                <p:nvPr/>
              </p:nvSpPr>
              <p:spPr bwMode="auto">
                <a:xfrm flipV="1">
                  <a:off x="2990216" y="4251960"/>
                  <a:ext cx="0" cy="23774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3"/>
                <p:cNvSpPr txBox="1">
                  <a:spLocks noChangeArrowheads="1"/>
                </p:cNvSpPr>
                <p:nvPr/>
              </p:nvSpPr>
              <p:spPr bwMode="auto">
                <a:xfrm>
                  <a:off x="1854495" y="4198963"/>
                  <a:ext cx="992188" cy="40005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CC0000"/>
                      </a:solidFill>
                    </a:rPr>
                    <a:t>Finance</a:t>
                  </a:r>
                  <a:endParaRPr lang="en-US" altLang="en-US" sz="2400" dirty="0">
                    <a:solidFill>
                      <a:srgbClr val="CC0000"/>
                    </a:solidFill>
                  </a:endParaRPr>
                </a:p>
              </p:txBody>
            </p:sp>
            <p:sp>
              <p:nvSpPr>
                <p:cNvPr id="28" name="Arc 27"/>
                <p:cNvSpPr/>
                <p:nvPr/>
              </p:nvSpPr>
              <p:spPr>
                <a:xfrm>
                  <a:off x="609600" y="4261485"/>
                  <a:ext cx="4754880" cy="4754880"/>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30" name="Arc 29"/>
          <p:cNvSpPr/>
          <p:nvPr/>
        </p:nvSpPr>
        <p:spPr>
          <a:xfrm rot="423008">
            <a:off x="1969783" y="4987912"/>
            <a:ext cx="2313432" cy="2316754"/>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2637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500"/>
                                        <p:tgtEl>
                                          <p:spTgt spid="38"/>
                                        </p:tgtEl>
                                      </p:cBhvr>
                                    </p:animEffect>
                                  </p:childTnLst>
                                </p:cTn>
                              </p:par>
                              <p:par>
                                <p:cTn id="20" presetID="22" presetClass="entr" presetSubtype="4"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par>
                                <p:cTn id="23" presetID="22" presetClass="entr" presetSubtype="4"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C://Users/jianhua/AppData/Local/YNote/data/jhyin12@163.com/d8907cb1126042d79d0bad7ffc314f85/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6672"/>
            <a:ext cx="824865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004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C://Users/jianhua/AppData/Local/YNote/data/jhyin12@163.com/d4726fe7aad748b69ea4d70d0821dd82/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824865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13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C://Users/jianhua/AppData/Local/YNote/data/jhyin12@163.com/18f6eebb87af431981f7d24dbeadda62/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824865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286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mtClean="0">
                <a:ea typeface="ＭＳ Ｐゴシック" pitchFamily="34" charset="-128"/>
              </a:rPr>
              <a:t>Inverted index</a:t>
            </a:r>
          </a:p>
        </p:txBody>
      </p:sp>
      <p:sp>
        <p:nvSpPr>
          <p:cNvPr id="33795" name="Rectangle 3"/>
          <p:cNvSpPr>
            <a:spLocks noGrp="1" noChangeArrowheads="1"/>
          </p:cNvSpPr>
          <p:nvPr>
            <p:ph idx="1"/>
          </p:nvPr>
        </p:nvSpPr>
        <p:spPr/>
        <p:txBody>
          <a:bodyPr/>
          <a:lstStyle/>
          <a:p>
            <a:pPr eaLnBrk="1" hangingPunct="1"/>
            <a:r>
              <a:rPr lang="en-US" altLang="zh-CN" smtClean="0">
                <a:ea typeface="ＭＳ Ｐゴシック" pitchFamily="34" charset="-128"/>
              </a:rPr>
              <a:t>For each term </a:t>
            </a:r>
            <a:r>
              <a:rPr lang="en-US" altLang="zh-CN" i="1" smtClean="0">
                <a:ea typeface="ＭＳ Ｐゴシック" pitchFamily="34" charset="-128"/>
              </a:rPr>
              <a:t>t</a:t>
            </a:r>
            <a:r>
              <a:rPr lang="en-US" altLang="zh-CN" smtClean="0">
                <a:ea typeface="ＭＳ Ｐゴシック" pitchFamily="34" charset="-128"/>
              </a:rPr>
              <a:t>, we must store a list of all documents that contain </a:t>
            </a:r>
            <a:r>
              <a:rPr lang="en-US" altLang="zh-CN" i="1" smtClean="0">
                <a:ea typeface="ＭＳ Ｐゴシック" pitchFamily="34" charset="-128"/>
              </a:rPr>
              <a:t>t</a:t>
            </a:r>
            <a:r>
              <a:rPr lang="en-US" altLang="zh-CN" smtClean="0">
                <a:ea typeface="ＭＳ Ｐゴシック" pitchFamily="34" charset="-128"/>
              </a:rPr>
              <a:t>.</a:t>
            </a:r>
          </a:p>
          <a:p>
            <a:pPr lvl="1" eaLnBrk="1" hangingPunct="1"/>
            <a:r>
              <a:rPr lang="en-US" altLang="zh-CN" smtClean="0">
                <a:ea typeface="ＭＳ Ｐゴシック" pitchFamily="34" charset="-128"/>
              </a:rPr>
              <a:t>Identify each doc by a </a:t>
            </a:r>
            <a:r>
              <a:rPr lang="en-US" altLang="zh-CN" b="1" smtClean="0">
                <a:ea typeface="ＭＳ Ｐゴシック" pitchFamily="34" charset="-128"/>
              </a:rPr>
              <a:t>docID</a:t>
            </a:r>
            <a:r>
              <a:rPr lang="en-US" altLang="zh-CN" smtClean="0">
                <a:ea typeface="ＭＳ Ｐゴシック" pitchFamily="34" charset="-128"/>
              </a:rPr>
              <a:t>, a document serial number</a:t>
            </a:r>
          </a:p>
          <a:p>
            <a:pPr eaLnBrk="1" hangingPunct="1"/>
            <a:r>
              <a:rPr lang="en-US" altLang="zh-CN" smtClean="0">
                <a:ea typeface="ＭＳ Ｐゴシック" pitchFamily="34" charset="-128"/>
              </a:rPr>
              <a:t>Can we used fixed-size arrays for this?</a:t>
            </a:r>
          </a:p>
        </p:txBody>
      </p:sp>
      <p:sp>
        <p:nvSpPr>
          <p:cNvPr id="2150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fld id="{379FBD1F-8EBF-4859-AC95-E38D025E76EF}" type="slidenum">
              <a:rPr lang="en-US" altLang="zh-CN" sz="1200" smtClean="0">
                <a:solidFill>
                  <a:srgbClr val="898989"/>
                </a:solidFill>
                <a:ea typeface="ＭＳ Ｐゴシック" pitchFamily="34" charset="-128"/>
                <a:cs typeface="Arial Unicode MS" pitchFamily="34" charset="-122"/>
              </a:rPr>
              <a:pPr eaLnBrk="1" hangingPunct="1">
                <a:spcBef>
                  <a:spcPct val="0"/>
                </a:spcBef>
                <a:buFontTx/>
                <a:buNone/>
              </a:pPr>
              <a:t>3</a:t>
            </a:fld>
            <a:endParaRPr lang="en-US" altLang="zh-CN" sz="1200" smtClean="0">
              <a:solidFill>
                <a:srgbClr val="898989"/>
              </a:solidFill>
              <a:ea typeface="ＭＳ Ｐゴシック" pitchFamily="34" charset="-128"/>
              <a:cs typeface="Arial Unicode MS" pitchFamily="34" charset="-122"/>
            </a:endParaRPr>
          </a:p>
        </p:txBody>
      </p:sp>
      <p:sp>
        <p:nvSpPr>
          <p:cNvPr id="1199158" name="Text Box 54"/>
          <p:cNvSpPr txBox="1">
            <a:spLocks noChangeArrowheads="1"/>
          </p:cNvSpPr>
          <p:nvPr/>
        </p:nvSpPr>
        <p:spPr bwMode="auto">
          <a:xfrm>
            <a:off x="2943225" y="5949950"/>
            <a:ext cx="4495800" cy="830263"/>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fontAlgn="auto" hangingPunct="1">
              <a:spcBef>
                <a:spcPts val="0"/>
              </a:spcBef>
              <a:spcAft>
                <a:spcPts val="0"/>
              </a:spcAft>
              <a:defRPr/>
            </a:pPr>
            <a:r>
              <a:rPr lang="en-US" dirty="0">
                <a:latin typeface="+mn-lt"/>
              </a:rPr>
              <a:t>What happens if the word </a:t>
            </a:r>
            <a:r>
              <a:rPr lang="en-US" b="1" i="1" dirty="0">
                <a:latin typeface="+mn-lt"/>
              </a:rPr>
              <a:t>Caesar</a:t>
            </a:r>
            <a:r>
              <a:rPr lang="en-US" dirty="0">
                <a:latin typeface="+mn-lt"/>
              </a:rPr>
              <a:t> is added to document 14? </a:t>
            </a:r>
          </a:p>
        </p:txBody>
      </p:sp>
      <p:sp>
        <p:nvSpPr>
          <p:cNvPr id="21510" name="TextBox 49"/>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1600">
                <a:solidFill>
                  <a:srgbClr val="FBFCFF"/>
                </a:solidFill>
                <a:latin typeface="Lucida Sans" pitchFamily="34" charset="0"/>
                <a:ea typeface="ＭＳ Ｐゴシック" pitchFamily="34" charset="-128"/>
                <a:cs typeface="Arial Unicode MS" pitchFamily="34" charset="-122"/>
              </a:rPr>
              <a:t>Sec. 1.2</a:t>
            </a:r>
          </a:p>
        </p:txBody>
      </p:sp>
      <p:grpSp>
        <p:nvGrpSpPr>
          <p:cNvPr id="2" name="Group 1"/>
          <p:cNvGrpSpPr>
            <a:grpSpLocks/>
          </p:cNvGrpSpPr>
          <p:nvPr/>
        </p:nvGrpSpPr>
        <p:grpSpPr bwMode="auto">
          <a:xfrm>
            <a:off x="381000" y="4424363"/>
            <a:ext cx="7854950" cy="1528762"/>
            <a:chOff x="381000" y="3733800"/>
            <a:chExt cx="7854950" cy="1528763"/>
          </a:xfrm>
        </p:grpSpPr>
        <p:sp>
          <p:nvSpPr>
            <p:cNvPr id="33797" name="Text Box 4"/>
            <p:cNvSpPr txBox="1">
              <a:spLocks noChangeArrowheads="1"/>
            </p:cNvSpPr>
            <p:nvPr/>
          </p:nvSpPr>
          <p:spPr bwMode="auto">
            <a:xfrm>
              <a:off x="381000" y="3733800"/>
              <a:ext cx="1092200"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fontAlgn="auto" hangingPunct="1">
                <a:spcBef>
                  <a:spcPts val="0"/>
                </a:spcBef>
                <a:spcAft>
                  <a:spcPts val="0"/>
                </a:spcAft>
                <a:defRPr/>
              </a:pPr>
              <a:r>
                <a:rPr lang="en-US" b="1" i="1" dirty="0">
                  <a:latin typeface="+mn-lt"/>
                </a:rPr>
                <a:t>Brutus</a:t>
              </a:r>
            </a:p>
          </p:txBody>
        </p:sp>
        <p:sp>
          <p:nvSpPr>
            <p:cNvPr id="33798" name="Text Box 5"/>
            <p:cNvSpPr txBox="1">
              <a:spLocks noChangeArrowheads="1"/>
            </p:cNvSpPr>
            <p:nvPr/>
          </p:nvSpPr>
          <p:spPr bwMode="auto">
            <a:xfrm>
              <a:off x="381000" y="4791076"/>
              <a:ext cx="1490663"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fontAlgn="auto" hangingPunct="1">
                <a:spcBef>
                  <a:spcPts val="0"/>
                </a:spcBef>
                <a:spcAft>
                  <a:spcPts val="0"/>
                </a:spcAft>
                <a:defRPr/>
              </a:pPr>
              <a:r>
                <a:rPr lang="en-US" b="1" i="1" dirty="0">
                  <a:latin typeface="+mn-lt"/>
                </a:rPr>
                <a:t>Calpurnia</a:t>
              </a:r>
            </a:p>
          </p:txBody>
        </p:sp>
        <p:sp>
          <p:nvSpPr>
            <p:cNvPr id="33799" name="Text Box 6"/>
            <p:cNvSpPr txBox="1">
              <a:spLocks noChangeArrowheads="1"/>
            </p:cNvSpPr>
            <p:nvPr/>
          </p:nvSpPr>
          <p:spPr bwMode="auto">
            <a:xfrm>
              <a:off x="381000" y="4267200"/>
              <a:ext cx="1295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fontAlgn="auto" hangingPunct="1">
                <a:spcBef>
                  <a:spcPts val="0"/>
                </a:spcBef>
                <a:spcAft>
                  <a:spcPts val="0"/>
                </a:spcAft>
                <a:defRPr/>
              </a:pPr>
              <a:r>
                <a:rPr lang="en-US" b="1" i="1" dirty="0">
                  <a:latin typeface="+mn-lt"/>
                </a:rPr>
                <a:t>Caesar</a:t>
              </a:r>
            </a:p>
          </p:txBody>
        </p:sp>
        <p:sp>
          <p:nvSpPr>
            <p:cNvPr id="21515" name="AutoShape 7"/>
            <p:cNvSpPr>
              <a:spLocks noChangeArrowheads="1"/>
            </p:cNvSpPr>
            <p:nvPr/>
          </p:nvSpPr>
          <p:spPr bwMode="auto">
            <a:xfrm>
              <a:off x="2057400" y="3810000"/>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1516" name="AutoShape 8"/>
            <p:cNvSpPr>
              <a:spLocks noChangeArrowheads="1"/>
            </p:cNvSpPr>
            <p:nvPr/>
          </p:nvSpPr>
          <p:spPr bwMode="auto">
            <a:xfrm>
              <a:off x="2057400" y="4343400"/>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21517" name="Group 26"/>
            <p:cNvGrpSpPr>
              <a:grpSpLocks/>
            </p:cNvGrpSpPr>
            <p:nvPr/>
          </p:nvGrpSpPr>
          <p:grpSpPr bwMode="auto">
            <a:xfrm>
              <a:off x="3276600" y="4876800"/>
              <a:ext cx="4876800" cy="304800"/>
              <a:chOff x="2064" y="2448"/>
              <a:chExt cx="3072" cy="192"/>
            </a:xfrm>
          </p:grpSpPr>
          <p:sp>
            <p:nvSpPr>
              <p:cNvPr id="21554" name="Rectangle 27"/>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55" name="Rectangle 28"/>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56" name="Rectangle 29"/>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57" name="Rectangle 30"/>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58" name="Line 31"/>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21518" name="Group 51"/>
            <p:cNvGrpSpPr>
              <a:grpSpLocks/>
            </p:cNvGrpSpPr>
            <p:nvPr/>
          </p:nvGrpSpPr>
          <p:grpSpPr bwMode="auto">
            <a:xfrm>
              <a:off x="3276600" y="4267200"/>
              <a:ext cx="4959350" cy="461963"/>
              <a:chOff x="2064" y="2688"/>
              <a:chExt cx="3124" cy="291"/>
            </a:xfrm>
          </p:grpSpPr>
          <p:grpSp>
            <p:nvGrpSpPr>
              <p:cNvPr id="21540" name="Group 20"/>
              <p:cNvGrpSpPr>
                <a:grpSpLocks/>
              </p:cNvGrpSpPr>
              <p:nvPr/>
            </p:nvGrpSpPr>
            <p:grpSpPr bwMode="auto">
              <a:xfrm>
                <a:off x="2064" y="2736"/>
                <a:ext cx="3072" cy="192"/>
                <a:chOff x="2064" y="2448"/>
                <a:chExt cx="3072" cy="192"/>
              </a:xfrm>
            </p:grpSpPr>
            <p:sp>
              <p:nvSpPr>
                <p:cNvPr id="21549" name="Rectangle 21"/>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50" name="Rectangle 22"/>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51" name="Rectangle 23"/>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52" name="Rectangle 24"/>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53" name="Line 25"/>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1541" name="Text Box 32"/>
              <p:cNvSpPr txBox="1">
                <a:spLocks noChangeArrowheads="1"/>
              </p:cNvSpPr>
              <p:nvPr/>
            </p:nvSpPr>
            <p:spPr bwMode="auto">
              <a:xfrm>
                <a:off x="2150" y="268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a:t>
                </a:r>
              </a:p>
            </p:txBody>
          </p:sp>
          <p:sp>
            <p:nvSpPr>
              <p:cNvPr id="21542" name="Text Box 33"/>
              <p:cNvSpPr txBox="1">
                <a:spLocks noChangeArrowheads="1"/>
              </p:cNvSpPr>
              <p:nvPr/>
            </p:nvSpPr>
            <p:spPr bwMode="auto">
              <a:xfrm>
                <a:off x="2582" y="268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2</a:t>
                </a:r>
              </a:p>
            </p:txBody>
          </p:sp>
          <p:sp>
            <p:nvSpPr>
              <p:cNvPr id="21543" name="Text Box 34"/>
              <p:cNvSpPr txBox="1">
                <a:spLocks noChangeArrowheads="1"/>
              </p:cNvSpPr>
              <p:nvPr/>
            </p:nvSpPr>
            <p:spPr bwMode="auto">
              <a:xfrm>
                <a:off x="2945" y="2688"/>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4</a:t>
                </a:r>
              </a:p>
            </p:txBody>
          </p:sp>
          <p:sp>
            <p:nvSpPr>
              <p:cNvPr id="21544" name="Text Box 35"/>
              <p:cNvSpPr txBox="1">
                <a:spLocks noChangeArrowheads="1"/>
              </p:cNvSpPr>
              <p:nvPr/>
            </p:nvSpPr>
            <p:spPr bwMode="auto">
              <a:xfrm>
                <a:off x="3312" y="268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5</a:t>
                </a:r>
              </a:p>
            </p:txBody>
          </p:sp>
          <p:sp>
            <p:nvSpPr>
              <p:cNvPr id="21545" name="Text Box 36"/>
              <p:cNvSpPr txBox="1">
                <a:spLocks noChangeArrowheads="1"/>
              </p:cNvSpPr>
              <p:nvPr/>
            </p:nvSpPr>
            <p:spPr bwMode="auto">
              <a:xfrm>
                <a:off x="3665" y="2688"/>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6</a:t>
                </a:r>
              </a:p>
            </p:txBody>
          </p:sp>
          <p:sp>
            <p:nvSpPr>
              <p:cNvPr id="21546" name="Text Box 37"/>
              <p:cNvSpPr txBox="1">
                <a:spLocks noChangeArrowheads="1"/>
              </p:cNvSpPr>
              <p:nvPr/>
            </p:nvSpPr>
            <p:spPr bwMode="auto">
              <a:xfrm>
                <a:off x="4049" y="2688"/>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16</a:t>
                </a:r>
              </a:p>
            </p:txBody>
          </p:sp>
          <p:sp>
            <p:nvSpPr>
              <p:cNvPr id="21547" name="Text Box 38"/>
              <p:cNvSpPr txBox="1">
                <a:spLocks noChangeArrowheads="1"/>
              </p:cNvSpPr>
              <p:nvPr/>
            </p:nvSpPr>
            <p:spPr bwMode="auto">
              <a:xfrm>
                <a:off x="4416" y="2688"/>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57</a:t>
                </a:r>
              </a:p>
            </p:txBody>
          </p:sp>
          <p:sp>
            <p:nvSpPr>
              <p:cNvPr id="21548" name="Text Box 39"/>
              <p:cNvSpPr txBox="1">
                <a:spLocks noChangeArrowheads="1"/>
              </p:cNvSpPr>
              <p:nvPr/>
            </p:nvSpPr>
            <p:spPr bwMode="auto">
              <a:xfrm>
                <a:off x="4704" y="2688"/>
                <a:ext cx="4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132</a:t>
                </a:r>
              </a:p>
            </p:txBody>
          </p:sp>
        </p:grpSp>
        <p:grpSp>
          <p:nvGrpSpPr>
            <p:cNvPr id="21519" name="Group 52"/>
            <p:cNvGrpSpPr>
              <a:grpSpLocks/>
            </p:cNvGrpSpPr>
            <p:nvPr/>
          </p:nvGrpSpPr>
          <p:grpSpPr bwMode="auto">
            <a:xfrm>
              <a:off x="3276600" y="3733800"/>
              <a:ext cx="4876800" cy="461963"/>
              <a:chOff x="2064" y="2400"/>
              <a:chExt cx="3072" cy="291"/>
            </a:xfrm>
          </p:grpSpPr>
          <p:grpSp>
            <p:nvGrpSpPr>
              <p:cNvPr id="21526" name="Group 19"/>
              <p:cNvGrpSpPr>
                <a:grpSpLocks/>
              </p:cNvGrpSpPr>
              <p:nvPr/>
            </p:nvGrpSpPr>
            <p:grpSpPr bwMode="auto">
              <a:xfrm>
                <a:off x="2064" y="2448"/>
                <a:ext cx="3072" cy="192"/>
                <a:chOff x="2064" y="2448"/>
                <a:chExt cx="3072" cy="192"/>
              </a:xfrm>
            </p:grpSpPr>
            <p:sp>
              <p:nvSpPr>
                <p:cNvPr id="21535" name="Rectangle 11"/>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36" name="Rectangle 13"/>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37" name="Rectangle 15"/>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38" name="Rectangle 16"/>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1539" name="Line 18"/>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1527" name="Text Box 40"/>
              <p:cNvSpPr txBox="1">
                <a:spLocks noChangeArrowheads="1"/>
              </p:cNvSpPr>
              <p:nvPr/>
            </p:nvSpPr>
            <p:spPr bwMode="auto">
              <a:xfrm>
                <a:off x="2160" y="240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a:t>
                </a:r>
              </a:p>
            </p:txBody>
          </p:sp>
          <p:sp>
            <p:nvSpPr>
              <p:cNvPr id="21528" name="Text Box 41"/>
              <p:cNvSpPr txBox="1">
                <a:spLocks noChangeArrowheads="1"/>
              </p:cNvSpPr>
              <p:nvPr/>
            </p:nvSpPr>
            <p:spPr bwMode="auto">
              <a:xfrm>
                <a:off x="2513" y="240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2</a:t>
                </a:r>
              </a:p>
            </p:txBody>
          </p:sp>
          <p:sp>
            <p:nvSpPr>
              <p:cNvPr id="21529" name="Text Box 42"/>
              <p:cNvSpPr txBox="1">
                <a:spLocks noChangeArrowheads="1"/>
              </p:cNvSpPr>
              <p:nvPr/>
            </p:nvSpPr>
            <p:spPr bwMode="auto">
              <a:xfrm>
                <a:off x="2928" y="240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4</a:t>
                </a:r>
              </a:p>
            </p:txBody>
          </p:sp>
          <p:sp>
            <p:nvSpPr>
              <p:cNvPr id="21530" name="Text Box 43"/>
              <p:cNvSpPr txBox="1">
                <a:spLocks noChangeArrowheads="1"/>
              </p:cNvSpPr>
              <p:nvPr/>
            </p:nvSpPr>
            <p:spPr bwMode="auto">
              <a:xfrm>
                <a:off x="3264" y="240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11</a:t>
                </a:r>
              </a:p>
            </p:txBody>
          </p:sp>
          <p:sp>
            <p:nvSpPr>
              <p:cNvPr id="21531" name="Text Box 44"/>
              <p:cNvSpPr txBox="1">
                <a:spLocks noChangeArrowheads="1"/>
              </p:cNvSpPr>
              <p:nvPr/>
            </p:nvSpPr>
            <p:spPr bwMode="auto">
              <a:xfrm>
                <a:off x="3665" y="240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31</a:t>
                </a:r>
              </a:p>
            </p:txBody>
          </p:sp>
          <p:sp>
            <p:nvSpPr>
              <p:cNvPr id="21532" name="Text Box 45"/>
              <p:cNvSpPr txBox="1">
                <a:spLocks noChangeArrowheads="1"/>
              </p:cNvSpPr>
              <p:nvPr/>
            </p:nvSpPr>
            <p:spPr bwMode="auto">
              <a:xfrm>
                <a:off x="4049" y="240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45</a:t>
                </a:r>
              </a:p>
            </p:txBody>
          </p:sp>
          <p:sp>
            <p:nvSpPr>
              <p:cNvPr id="21533" name="Text Box 46"/>
              <p:cNvSpPr txBox="1">
                <a:spLocks noChangeArrowheads="1"/>
              </p:cNvSpPr>
              <p:nvPr/>
            </p:nvSpPr>
            <p:spPr bwMode="auto">
              <a:xfrm>
                <a:off x="4320" y="2400"/>
                <a:ext cx="4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173</a:t>
                </a:r>
              </a:p>
            </p:txBody>
          </p:sp>
          <p:sp>
            <p:nvSpPr>
              <p:cNvPr id="21534" name="Text Box 47"/>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2400">
                  <a:latin typeface="Lucida Sans" pitchFamily="34" charset="0"/>
                  <a:ea typeface="ＭＳ Ｐゴシック" pitchFamily="34" charset="-128"/>
                  <a:cs typeface="Arial Unicode MS" pitchFamily="34" charset="-122"/>
                </a:endParaRPr>
              </a:p>
            </p:txBody>
          </p:sp>
        </p:grpSp>
        <p:sp>
          <p:nvSpPr>
            <p:cNvPr id="21520" name="Text Box 48"/>
            <p:cNvSpPr txBox="1">
              <a:spLocks noChangeArrowheads="1"/>
            </p:cNvSpPr>
            <p:nvPr/>
          </p:nvSpPr>
          <p:spPr bwMode="auto">
            <a:xfrm>
              <a:off x="3276600" y="4800600"/>
              <a:ext cx="379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2</a:t>
              </a:r>
            </a:p>
          </p:txBody>
        </p:sp>
        <p:sp>
          <p:nvSpPr>
            <p:cNvPr id="21521" name="AutoShape 49"/>
            <p:cNvSpPr>
              <a:spLocks noChangeArrowheads="1"/>
            </p:cNvSpPr>
            <p:nvPr/>
          </p:nvSpPr>
          <p:spPr bwMode="auto">
            <a:xfrm>
              <a:off x="2057400" y="4876800"/>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1522" name="Text Box 50"/>
            <p:cNvSpPr txBox="1">
              <a:spLocks noChangeArrowheads="1"/>
            </p:cNvSpPr>
            <p:nvPr/>
          </p:nvSpPr>
          <p:spPr bwMode="auto">
            <a:xfrm>
              <a:off x="3895725" y="48006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31</a:t>
              </a:r>
            </a:p>
          </p:txBody>
        </p:sp>
        <p:sp>
          <p:nvSpPr>
            <p:cNvPr id="21523" name="Text Box 46"/>
            <p:cNvSpPr txBox="1">
              <a:spLocks noChangeArrowheads="1"/>
            </p:cNvSpPr>
            <p:nvPr/>
          </p:nvSpPr>
          <p:spPr bwMode="auto">
            <a:xfrm>
              <a:off x="7467600" y="3733800"/>
              <a:ext cx="768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174</a:t>
              </a:r>
            </a:p>
          </p:txBody>
        </p:sp>
        <p:sp>
          <p:nvSpPr>
            <p:cNvPr id="21524" name="Text Box 50"/>
            <p:cNvSpPr txBox="1">
              <a:spLocks noChangeArrowheads="1"/>
            </p:cNvSpPr>
            <p:nvPr/>
          </p:nvSpPr>
          <p:spPr bwMode="auto">
            <a:xfrm>
              <a:off x="4606925" y="48006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54</a:t>
              </a:r>
            </a:p>
          </p:txBody>
        </p:sp>
        <p:sp>
          <p:nvSpPr>
            <p:cNvPr id="21525" name="Text Box 50"/>
            <p:cNvSpPr txBox="1">
              <a:spLocks noChangeArrowheads="1"/>
            </p:cNvSpPr>
            <p:nvPr/>
          </p:nvSpPr>
          <p:spPr bwMode="auto">
            <a:xfrm>
              <a:off x="5029200" y="4800600"/>
              <a:ext cx="768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101</a:t>
              </a:r>
            </a:p>
          </p:txBody>
        </p:sp>
      </p:grpSp>
    </p:spTree>
    <p:extLst>
      <p:ext uri="{BB962C8B-B14F-4D97-AF65-F5344CB8AC3E}">
        <p14:creationId xmlns:p14="http://schemas.microsoft.com/office/powerpoint/2010/main" val="3399769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99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1199158"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descr="C://Users/jianhua/AppData/Local/YNote/data/jhyin12@163.com/1c0943e5335041708de2c46bcdec4e5b/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824865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597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descr="C://Users/jianhua/AppData/Local/YNote/data/jhyin12@163.com/86a56c720ecf49cb813144aeff3238b3/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48680"/>
            <a:ext cx="824865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750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descr="C://Users/jianhua/AppData/Local/YNote/data/jhyin12@163.com/f94ce6faa65d4ad48f6ffbbdeced7bea/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6672"/>
            <a:ext cx="824865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563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descr="C://Users/jianhua/AppData/Local/YNote/data/jhyin12@163.com/0e784e7e4f7a4fb39c57389dfabf8fa7/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4664"/>
            <a:ext cx="824865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307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2644775"/>
            <a:ext cx="8535988" cy="1143000"/>
          </a:xfrm>
        </p:spPr>
        <p:txBody>
          <a:bodyPr>
            <a:normAutofit/>
          </a:bodyPr>
          <a:lstStyle/>
          <a:p>
            <a:pPr>
              <a:defRPr/>
            </a:pPr>
            <a:r>
              <a:rPr lang="en-US" altLang="zh-CN" dirty="0">
                <a:ea typeface="ＭＳ Ｐゴシック" pitchFamily="34" charset="-128"/>
              </a:rPr>
              <a:t>Evaluation</a:t>
            </a:r>
            <a:endParaRPr lang="en-US" altLang="zh-CN" dirty="0" smtClean="0">
              <a:ea typeface="ＭＳ Ｐゴシック" pitchFamily="34" charset="-128"/>
            </a:endParaRPr>
          </a:p>
        </p:txBody>
      </p:sp>
    </p:spTree>
    <p:extLst>
      <p:ext uri="{BB962C8B-B14F-4D97-AF65-F5344CB8AC3E}">
        <p14:creationId xmlns:p14="http://schemas.microsoft.com/office/powerpoint/2010/main" val="32881677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Users/jianhua/AppData/Local/YNote/data/jhyin12@163.com/eaa40c14564643889fb27888c339973a/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8001000"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0379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C://Users/jianhua/AppData/Local/YNote/data/jhyin12@163.com/7afe97f71c84483caf48e05b416fe83c/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785812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1099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C://Users/jianhua/AppData/Local/YNote/data/jhyin12@163.com/40dc1f32bb284e9d81217cc4ecb160cf/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79248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04617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C://Users/jianhua/AppData/Local/YNote/data/jhyin12@163.com/0fa640d742514271b98de9e5ca8c56c7/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8" y="533400"/>
            <a:ext cx="78486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2077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nchor="ctr"/>
          <a:lstStyle/>
          <a:p>
            <a:pPr eaLnBrk="1" hangingPunct="1"/>
            <a:r>
              <a:rPr lang="en-US" altLang="en-US" smtClean="0">
                <a:latin typeface="Arial" charset="0"/>
              </a:rPr>
              <a:t>Precision@K</a:t>
            </a:r>
          </a:p>
        </p:txBody>
      </p:sp>
      <p:sp>
        <p:nvSpPr>
          <p:cNvPr id="52227"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US" altLang="en-US" sz="2600" smtClean="0">
                <a:latin typeface="Arial" charset="0"/>
              </a:rPr>
              <a:t>Set a rank threshold K</a:t>
            </a:r>
          </a:p>
          <a:p>
            <a:pPr eaLnBrk="1" hangingPunct="1">
              <a:lnSpc>
                <a:spcPct val="90000"/>
              </a:lnSpc>
            </a:pPr>
            <a:endParaRPr lang="en-US" altLang="en-US" sz="1900" smtClean="0">
              <a:latin typeface="Arial" charset="0"/>
            </a:endParaRPr>
          </a:p>
          <a:p>
            <a:pPr eaLnBrk="1" hangingPunct="1">
              <a:lnSpc>
                <a:spcPct val="90000"/>
              </a:lnSpc>
            </a:pPr>
            <a:r>
              <a:rPr lang="en-US" altLang="en-US" sz="2600" smtClean="0">
                <a:latin typeface="Arial" charset="0"/>
              </a:rPr>
              <a:t>Compute % relevant in top K</a:t>
            </a:r>
          </a:p>
          <a:p>
            <a:pPr eaLnBrk="1" hangingPunct="1">
              <a:lnSpc>
                <a:spcPct val="90000"/>
              </a:lnSpc>
            </a:pPr>
            <a:endParaRPr lang="en-US" altLang="en-US" sz="1900" smtClean="0">
              <a:latin typeface="Arial" charset="0"/>
            </a:endParaRPr>
          </a:p>
          <a:p>
            <a:pPr eaLnBrk="1" hangingPunct="1">
              <a:lnSpc>
                <a:spcPct val="90000"/>
              </a:lnSpc>
            </a:pPr>
            <a:r>
              <a:rPr lang="en-US" altLang="en-US" sz="2600" smtClean="0">
                <a:latin typeface="Arial" charset="0"/>
              </a:rPr>
              <a:t>Ignores documents ranked lower than K</a:t>
            </a:r>
          </a:p>
          <a:p>
            <a:pPr eaLnBrk="1" hangingPunct="1">
              <a:lnSpc>
                <a:spcPct val="90000"/>
              </a:lnSpc>
            </a:pPr>
            <a:endParaRPr lang="en-US" altLang="en-US" sz="1900" smtClean="0">
              <a:latin typeface="Arial" charset="0"/>
            </a:endParaRPr>
          </a:p>
          <a:p>
            <a:pPr eaLnBrk="1" hangingPunct="1">
              <a:lnSpc>
                <a:spcPct val="90000"/>
              </a:lnSpc>
            </a:pPr>
            <a:r>
              <a:rPr lang="en-US" altLang="en-US" sz="2600" smtClean="0">
                <a:latin typeface="Arial" charset="0"/>
              </a:rPr>
              <a:t>Ex:                  </a:t>
            </a:r>
          </a:p>
          <a:p>
            <a:pPr lvl="1" eaLnBrk="1" hangingPunct="1">
              <a:lnSpc>
                <a:spcPct val="90000"/>
              </a:lnSpc>
            </a:pPr>
            <a:r>
              <a:rPr lang="en-US" altLang="en-US" smtClean="0">
                <a:latin typeface="Arial" charset="0"/>
              </a:rPr>
              <a:t>Prec@3 of 2/3 </a:t>
            </a:r>
          </a:p>
          <a:p>
            <a:pPr lvl="1" eaLnBrk="1" hangingPunct="1">
              <a:lnSpc>
                <a:spcPct val="90000"/>
              </a:lnSpc>
            </a:pPr>
            <a:endParaRPr lang="en-US" altLang="en-US" sz="500" smtClean="0">
              <a:latin typeface="Arial" charset="0"/>
            </a:endParaRPr>
          </a:p>
          <a:p>
            <a:pPr lvl="1" eaLnBrk="1" hangingPunct="1">
              <a:lnSpc>
                <a:spcPct val="90000"/>
              </a:lnSpc>
            </a:pPr>
            <a:r>
              <a:rPr lang="en-US" altLang="en-US" smtClean="0">
                <a:latin typeface="Arial" charset="0"/>
              </a:rPr>
              <a:t>Prec@4 of 2/4</a:t>
            </a:r>
          </a:p>
          <a:p>
            <a:pPr lvl="1" eaLnBrk="1" hangingPunct="1">
              <a:lnSpc>
                <a:spcPct val="90000"/>
              </a:lnSpc>
            </a:pPr>
            <a:r>
              <a:rPr lang="en-US" altLang="en-US" smtClean="0">
                <a:latin typeface="Arial" charset="0"/>
              </a:rPr>
              <a:t>Prec@5 of 3/5</a:t>
            </a:r>
          </a:p>
          <a:p>
            <a:pPr eaLnBrk="1" hangingPunct="1">
              <a:lnSpc>
                <a:spcPct val="90000"/>
              </a:lnSpc>
            </a:pPr>
            <a:endParaRPr lang="en-US" altLang="en-US" smtClean="0">
              <a:latin typeface="Arial" charset="0"/>
            </a:endParaRPr>
          </a:p>
          <a:p>
            <a:pPr eaLnBrk="1" hangingPunct="1">
              <a:lnSpc>
                <a:spcPct val="90000"/>
              </a:lnSpc>
            </a:pPr>
            <a:r>
              <a:rPr lang="en-US" altLang="en-US" smtClean="0">
                <a:latin typeface="Arial" charset="0"/>
              </a:rPr>
              <a:t>In similar fashion we have Recall@K</a:t>
            </a:r>
          </a:p>
        </p:txBody>
      </p:sp>
      <p:pic>
        <p:nvPicPr>
          <p:cNvPr id="88067"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0" y="4548187"/>
            <a:ext cx="1828800" cy="328613"/>
          </a:xfrm>
          <a:prstGeom prst="rect">
            <a:avLst/>
          </a:prstGeom>
          <a:noFill/>
          <a:ln>
            <a:noFill/>
          </a:ln>
          <a:scene3d>
            <a:camera prst="orthographicFront">
              <a:rot lat="0" lon="0" rev="5400000"/>
            </a:camera>
            <a:lightRig rig="threePt" dir="t"/>
          </a:scene3d>
          <a:extLst/>
        </p:spPr>
      </p:pic>
    </p:spTree>
    <p:extLst>
      <p:ext uri="{BB962C8B-B14F-4D97-AF65-F5344CB8AC3E}">
        <p14:creationId xmlns:p14="http://schemas.microsoft.com/office/powerpoint/2010/main" val="3592975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10" end="1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smtClean="0">
                <a:ea typeface="ＭＳ Ｐゴシック" pitchFamily="34" charset="-128"/>
              </a:rPr>
              <a:t>Inverted index</a:t>
            </a:r>
          </a:p>
        </p:txBody>
      </p:sp>
      <p:sp>
        <p:nvSpPr>
          <p:cNvPr id="22531" name="Rectangle 3"/>
          <p:cNvSpPr>
            <a:spLocks noGrp="1" noChangeArrowheads="1"/>
          </p:cNvSpPr>
          <p:nvPr>
            <p:ph idx="1"/>
          </p:nvPr>
        </p:nvSpPr>
        <p:spPr>
          <a:xfrm>
            <a:off x="425450" y="1109663"/>
            <a:ext cx="8229600" cy="4525962"/>
          </a:xfrm>
        </p:spPr>
        <p:txBody>
          <a:bodyPr/>
          <a:lstStyle/>
          <a:p>
            <a:pPr eaLnBrk="1" hangingPunct="1"/>
            <a:r>
              <a:rPr lang="en-US" altLang="zh-CN" smtClean="0">
                <a:ea typeface="ＭＳ Ｐゴシック" pitchFamily="34" charset="-128"/>
              </a:rPr>
              <a:t>We need variable-size </a:t>
            </a:r>
            <a:r>
              <a:rPr lang="en-US" altLang="zh-CN" smtClean="0">
                <a:solidFill>
                  <a:schemeClr val="accent2"/>
                </a:solidFill>
                <a:ea typeface="ＭＳ Ｐゴシック" pitchFamily="34" charset="-128"/>
              </a:rPr>
              <a:t>postings lists</a:t>
            </a:r>
          </a:p>
          <a:p>
            <a:pPr lvl="1" eaLnBrk="1" hangingPunct="1"/>
            <a:r>
              <a:rPr lang="en-US" altLang="zh-CN" smtClean="0">
                <a:ea typeface="ＭＳ Ｐゴシック" pitchFamily="34" charset="-128"/>
              </a:rPr>
              <a:t>On disk, a continuous run of postings is normal and best</a:t>
            </a:r>
          </a:p>
          <a:p>
            <a:pPr lvl="1" eaLnBrk="1" hangingPunct="1"/>
            <a:r>
              <a:rPr lang="en-US" altLang="zh-CN" smtClean="0">
                <a:ea typeface="ＭＳ Ｐゴシック" pitchFamily="34" charset="-128"/>
              </a:rPr>
              <a:t>In memory, can use linked lists or variable length arrays</a:t>
            </a:r>
          </a:p>
          <a:p>
            <a:pPr lvl="2" eaLnBrk="1" hangingPunct="1"/>
            <a:r>
              <a:rPr lang="en-US" altLang="zh-CN" smtClean="0">
                <a:ea typeface="ＭＳ Ｐゴシック" pitchFamily="34" charset="-128"/>
              </a:rPr>
              <a:t>Some tradeoffs in size/ease of insertion</a:t>
            </a:r>
          </a:p>
        </p:txBody>
      </p:sp>
      <p:sp>
        <p:nvSpPr>
          <p:cNvPr id="2253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fld id="{7E2D30CB-ECDD-4E49-8A5F-2EC40CB36E41}" type="slidenum">
              <a:rPr lang="en-US" altLang="zh-CN" sz="1200" smtClean="0">
                <a:solidFill>
                  <a:srgbClr val="898989"/>
                </a:solidFill>
                <a:ea typeface="ＭＳ Ｐゴシック" pitchFamily="34" charset="-128"/>
                <a:cs typeface="Arial Unicode MS" pitchFamily="34" charset="-122"/>
              </a:rPr>
              <a:pPr eaLnBrk="1" hangingPunct="1">
                <a:spcBef>
                  <a:spcPct val="0"/>
                </a:spcBef>
                <a:buFontTx/>
                <a:buNone/>
              </a:pPr>
              <a:t>4</a:t>
            </a:fld>
            <a:endParaRPr lang="en-US" altLang="zh-CN" sz="1200" smtClean="0">
              <a:solidFill>
                <a:srgbClr val="898989"/>
              </a:solidFill>
              <a:ea typeface="ＭＳ Ｐゴシック" pitchFamily="34" charset="-128"/>
              <a:cs typeface="Arial Unicode MS" pitchFamily="34" charset="-122"/>
            </a:endParaRPr>
          </a:p>
        </p:txBody>
      </p:sp>
      <p:grpSp>
        <p:nvGrpSpPr>
          <p:cNvPr id="2" name="Group 54"/>
          <p:cNvGrpSpPr>
            <a:grpSpLocks/>
          </p:cNvGrpSpPr>
          <p:nvPr/>
        </p:nvGrpSpPr>
        <p:grpSpPr bwMode="auto">
          <a:xfrm>
            <a:off x="304800" y="3971925"/>
            <a:ext cx="1666875" cy="2398713"/>
            <a:chOff x="192" y="2502"/>
            <a:chExt cx="1050" cy="1511"/>
          </a:xfrm>
        </p:grpSpPr>
        <p:sp>
          <p:nvSpPr>
            <p:cNvPr id="22589" name="AutoShape 46"/>
            <p:cNvSpPr>
              <a:spLocks/>
            </p:cNvSpPr>
            <p:nvPr/>
          </p:nvSpPr>
          <p:spPr bwMode="auto">
            <a:xfrm>
              <a:off x="192" y="2502"/>
              <a:ext cx="144" cy="960"/>
            </a:xfrm>
            <a:prstGeom prst="leftBrace">
              <a:avLst>
                <a:gd name="adj1" fmla="val 5555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33838" name="Text Box 47"/>
            <p:cNvSpPr txBox="1">
              <a:spLocks noChangeArrowheads="1"/>
            </p:cNvSpPr>
            <p:nvPr/>
          </p:nvSpPr>
          <p:spPr bwMode="auto">
            <a:xfrm>
              <a:off x="278" y="3725"/>
              <a:ext cx="964" cy="288"/>
            </a:xfrm>
            <a:prstGeom prst="rect">
              <a:avLst/>
            </a:prstGeom>
            <a:solidFill>
              <a:schemeClr val="accent1">
                <a:lumMod val="60000"/>
                <a:lumOff val="40000"/>
              </a:schemeClr>
            </a:solidFill>
            <a:ln w="9525">
              <a:noFill/>
              <a:miter lim="800000"/>
              <a:headEnd/>
              <a:tailEnd/>
            </a:ln>
          </p:spPr>
          <p:txBody>
            <a:bodyPr wrap="none">
              <a:spAutoFit/>
            </a:bodyPr>
            <a:lstStyle/>
            <a:p>
              <a:pPr fontAlgn="auto">
                <a:spcBef>
                  <a:spcPts val="0"/>
                </a:spcBef>
                <a:spcAft>
                  <a:spcPts val="0"/>
                </a:spcAft>
                <a:defRPr/>
              </a:pPr>
              <a:r>
                <a:rPr lang="en-US" i="1">
                  <a:latin typeface="Tahoma" charset="0"/>
                  <a:ea typeface="Arial Unicode MS" charset="0"/>
                  <a:cs typeface="+mn-cs"/>
                </a:rPr>
                <a:t>Dictionary</a:t>
              </a:r>
            </a:p>
          </p:txBody>
        </p:sp>
        <p:cxnSp>
          <p:nvCxnSpPr>
            <p:cNvPr id="22591" name="AutoShape 48"/>
            <p:cNvCxnSpPr>
              <a:cxnSpLocks noChangeShapeType="1"/>
              <a:stCxn id="33838" idx="1"/>
              <a:endCxn id="22589" idx="1"/>
            </p:cNvCxnSpPr>
            <p:nvPr/>
          </p:nvCxnSpPr>
          <p:spPr bwMode="auto">
            <a:xfrm rot="10800000">
              <a:off x="192" y="2982"/>
              <a:ext cx="86" cy="889"/>
            </a:xfrm>
            <a:prstGeom prst="curvedConnector3">
              <a:avLst>
                <a:gd name="adj1" fmla="val 26744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 name="Group 53"/>
          <p:cNvGrpSpPr>
            <a:grpSpLocks/>
          </p:cNvGrpSpPr>
          <p:nvPr/>
        </p:nvGrpSpPr>
        <p:grpSpPr bwMode="auto">
          <a:xfrm>
            <a:off x="3657600" y="5495925"/>
            <a:ext cx="5334000" cy="803275"/>
            <a:chOff x="2352" y="3600"/>
            <a:chExt cx="3360" cy="506"/>
          </a:xfrm>
        </p:grpSpPr>
        <p:sp>
          <p:nvSpPr>
            <p:cNvPr id="22587" name="AutoShape 51"/>
            <p:cNvSpPr>
              <a:spLocks/>
            </p:cNvSpPr>
            <p:nvPr/>
          </p:nvSpPr>
          <p:spPr bwMode="auto">
            <a:xfrm rot="-5400000">
              <a:off x="3924" y="2028"/>
              <a:ext cx="216" cy="3360"/>
            </a:xfrm>
            <a:prstGeom prst="leftBrace">
              <a:avLst>
                <a:gd name="adj1" fmla="val 12963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88" name="Text Box 52"/>
            <p:cNvSpPr txBox="1">
              <a:spLocks noChangeArrowheads="1"/>
            </p:cNvSpPr>
            <p:nvPr/>
          </p:nvSpPr>
          <p:spPr bwMode="auto">
            <a:xfrm>
              <a:off x="3600" y="3815"/>
              <a:ext cx="880" cy="291"/>
            </a:xfrm>
            <a:prstGeom prst="rect">
              <a:avLst/>
            </a:prstGeom>
            <a:solidFill>
              <a:srgbClr val="83AD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i="1">
                  <a:latin typeface="Tahoma" pitchFamily="34" charset="0"/>
                  <a:ea typeface="ＭＳ Ｐゴシック" pitchFamily="34" charset="-128"/>
                  <a:cs typeface="Arial Unicode MS" pitchFamily="34" charset="-122"/>
                </a:rPr>
                <a:t>Postings</a:t>
              </a:r>
            </a:p>
          </p:txBody>
        </p:sp>
      </p:grpSp>
      <p:sp>
        <p:nvSpPr>
          <p:cNvPr id="1200183" name="Text Box 55"/>
          <p:cNvSpPr txBox="1">
            <a:spLocks noChangeArrowheads="1"/>
          </p:cNvSpPr>
          <p:nvPr/>
        </p:nvSpPr>
        <p:spPr bwMode="auto">
          <a:xfrm>
            <a:off x="3124200" y="6284913"/>
            <a:ext cx="5605463" cy="457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Sorted by docID (more later on why).</a:t>
            </a:r>
          </a:p>
        </p:txBody>
      </p:sp>
      <p:grpSp>
        <p:nvGrpSpPr>
          <p:cNvPr id="4" name="Group 3"/>
          <p:cNvGrpSpPr>
            <a:grpSpLocks/>
          </p:cNvGrpSpPr>
          <p:nvPr/>
        </p:nvGrpSpPr>
        <p:grpSpPr bwMode="auto">
          <a:xfrm>
            <a:off x="7467600" y="3048000"/>
            <a:ext cx="1143000" cy="838200"/>
            <a:chOff x="7467600" y="3048000"/>
            <a:chExt cx="1143000" cy="838200"/>
          </a:xfrm>
        </p:grpSpPr>
        <p:sp>
          <p:nvSpPr>
            <p:cNvPr id="5" name="Rectangle 73"/>
            <p:cNvSpPr>
              <a:spLocks noChangeArrowheads="1"/>
            </p:cNvSpPr>
            <p:nvPr/>
          </p:nvSpPr>
          <p:spPr bwMode="auto">
            <a:xfrm>
              <a:off x="7467600" y="3048000"/>
              <a:ext cx="1143000" cy="4064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nchor="ctr">
              <a:spAutoFit/>
            </a:bodyPr>
            <a:lstStyle/>
            <a:p>
              <a:pPr algn="ctr" fontAlgn="auto">
                <a:spcBef>
                  <a:spcPts val="0"/>
                </a:spcBef>
                <a:spcAft>
                  <a:spcPts val="0"/>
                </a:spcAft>
                <a:defRPr/>
              </a:pPr>
              <a:r>
                <a:rPr lang="en-US" sz="2000" i="1" dirty="0">
                  <a:solidFill>
                    <a:srgbClr val="000000"/>
                  </a:solidFill>
                  <a:ea typeface="Arial Unicode MS" charset="0"/>
                  <a:cs typeface="Arial Unicode MS" charset="0"/>
                </a:rPr>
                <a:t>Posting</a:t>
              </a:r>
            </a:p>
          </p:txBody>
        </p:sp>
        <p:sp>
          <p:nvSpPr>
            <p:cNvPr id="22586" name="Line 75"/>
            <p:cNvSpPr>
              <a:spLocks noChangeShapeType="1"/>
            </p:cNvSpPr>
            <p:nvPr/>
          </p:nvSpPr>
          <p:spPr bwMode="auto">
            <a:xfrm flipH="1">
              <a:off x="7620000" y="3505200"/>
              <a:ext cx="22860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2537" name="TextBox 52"/>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1600">
                <a:solidFill>
                  <a:srgbClr val="FBFCFF"/>
                </a:solidFill>
                <a:latin typeface="Lucida Sans" pitchFamily="34" charset="0"/>
                <a:ea typeface="ＭＳ Ｐゴシック" pitchFamily="34" charset="-128"/>
                <a:cs typeface="Arial Unicode MS" pitchFamily="34" charset="-122"/>
              </a:rPr>
              <a:t>Sec. 1.2</a:t>
            </a:r>
          </a:p>
        </p:txBody>
      </p:sp>
      <p:sp>
        <p:nvSpPr>
          <p:cNvPr id="22538" name="Text Box 4"/>
          <p:cNvSpPr txBox="1">
            <a:spLocks noChangeArrowheads="1"/>
          </p:cNvSpPr>
          <p:nvPr/>
        </p:nvSpPr>
        <p:spPr bwMode="auto">
          <a:xfrm>
            <a:off x="755650" y="3886200"/>
            <a:ext cx="1092200"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1800" b="1" i="1">
                <a:ea typeface="Arial Unicode MS" pitchFamily="34" charset="-122"/>
                <a:cs typeface="Arial Unicode MS" pitchFamily="34" charset="-122"/>
              </a:rPr>
              <a:t>Brutus</a:t>
            </a:r>
          </a:p>
        </p:txBody>
      </p:sp>
      <p:sp>
        <p:nvSpPr>
          <p:cNvPr id="22539" name="Text Box 5"/>
          <p:cNvSpPr txBox="1">
            <a:spLocks noChangeArrowheads="1"/>
          </p:cNvSpPr>
          <p:nvPr/>
        </p:nvSpPr>
        <p:spPr bwMode="auto">
          <a:xfrm>
            <a:off x="755650" y="4943475"/>
            <a:ext cx="1490663"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1800" b="1" i="1">
                <a:ea typeface="Arial Unicode MS" pitchFamily="34" charset="-122"/>
                <a:cs typeface="Arial Unicode MS" pitchFamily="34" charset="-122"/>
              </a:rPr>
              <a:t>Calpurnia</a:t>
            </a:r>
          </a:p>
        </p:txBody>
      </p:sp>
      <p:sp>
        <p:nvSpPr>
          <p:cNvPr id="22540" name="Text Box 6"/>
          <p:cNvSpPr txBox="1">
            <a:spLocks noChangeArrowheads="1"/>
          </p:cNvSpPr>
          <p:nvPr/>
        </p:nvSpPr>
        <p:spPr bwMode="auto">
          <a:xfrm>
            <a:off x="755650" y="4419600"/>
            <a:ext cx="114935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1800" b="1" i="1">
                <a:ea typeface="Arial Unicode MS" pitchFamily="34" charset="-122"/>
                <a:cs typeface="Arial Unicode MS" pitchFamily="34" charset="-122"/>
              </a:rPr>
              <a:t>Caesar</a:t>
            </a:r>
          </a:p>
        </p:txBody>
      </p:sp>
      <p:sp>
        <p:nvSpPr>
          <p:cNvPr id="22541" name="AutoShape 7"/>
          <p:cNvSpPr>
            <a:spLocks noChangeArrowheads="1"/>
          </p:cNvSpPr>
          <p:nvPr/>
        </p:nvSpPr>
        <p:spPr bwMode="auto">
          <a:xfrm>
            <a:off x="2432050" y="3962400"/>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2542" name="AutoShape 8"/>
          <p:cNvSpPr>
            <a:spLocks noChangeArrowheads="1"/>
          </p:cNvSpPr>
          <p:nvPr/>
        </p:nvSpPr>
        <p:spPr bwMode="auto">
          <a:xfrm>
            <a:off x="2432050" y="4495800"/>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22543" name="Group 26"/>
          <p:cNvGrpSpPr>
            <a:grpSpLocks/>
          </p:cNvGrpSpPr>
          <p:nvPr/>
        </p:nvGrpSpPr>
        <p:grpSpPr bwMode="auto">
          <a:xfrm>
            <a:off x="3651250" y="5029200"/>
            <a:ext cx="4876800" cy="304800"/>
            <a:chOff x="2064" y="2448"/>
            <a:chExt cx="3072" cy="192"/>
          </a:xfrm>
        </p:grpSpPr>
        <p:sp>
          <p:nvSpPr>
            <p:cNvPr id="22580" name="Rectangle 27"/>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81" name="Rectangle 28"/>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82" name="Rectangle 29"/>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83" name="Rectangle 30"/>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84" name="Line 31"/>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22544" name="Group 51"/>
          <p:cNvGrpSpPr>
            <a:grpSpLocks/>
          </p:cNvGrpSpPr>
          <p:nvPr/>
        </p:nvGrpSpPr>
        <p:grpSpPr bwMode="auto">
          <a:xfrm>
            <a:off x="3651250" y="4419600"/>
            <a:ext cx="4959350" cy="461963"/>
            <a:chOff x="2064" y="2688"/>
            <a:chExt cx="3124" cy="291"/>
          </a:xfrm>
        </p:grpSpPr>
        <p:grpSp>
          <p:nvGrpSpPr>
            <p:cNvPr id="22566" name="Group 20"/>
            <p:cNvGrpSpPr>
              <a:grpSpLocks/>
            </p:cNvGrpSpPr>
            <p:nvPr/>
          </p:nvGrpSpPr>
          <p:grpSpPr bwMode="auto">
            <a:xfrm>
              <a:off x="2064" y="2736"/>
              <a:ext cx="3072" cy="192"/>
              <a:chOff x="2064" y="2448"/>
              <a:chExt cx="3072" cy="192"/>
            </a:xfrm>
          </p:grpSpPr>
          <p:sp>
            <p:nvSpPr>
              <p:cNvPr id="22575" name="Rectangle 21"/>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76" name="Rectangle 22"/>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77" name="Rectangle 23"/>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78" name="Rectangle 24"/>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79" name="Line 25"/>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2567" name="Text Box 32"/>
            <p:cNvSpPr txBox="1">
              <a:spLocks noChangeArrowheads="1"/>
            </p:cNvSpPr>
            <p:nvPr/>
          </p:nvSpPr>
          <p:spPr bwMode="auto">
            <a:xfrm>
              <a:off x="2150" y="268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a:t>
              </a:r>
            </a:p>
          </p:txBody>
        </p:sp>
        <p:sp>
          <p:nvSpPr>
            <p:cNvPr id="22568" name="Text Box 33"/>
            <p:cNvSpPr txBox="1">
              <a:spLocks noChangeArrowheads="1"/>
            </p:cNvSpPr>
            <p:nvPr/>
          </p:nvSpPr>
          <p:spPr bwMode="auto">
            <a:xfrm>
              <a:off x="2582" y="268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2</a:t>
              </a:r>
            </a:p>
          </p:txBody>
        </p:sp>
        <p:sp>
          <p:nvSpPr>
            <p:cNvPr id="22569" name="Text Box 34"/>
            <p:cNvSpPr txBox="1">
              <a:spLocks noChangeArrowheads="1"/>
            </p:cNvSpPr>
            <p:nvPr/>
          </p:nvSpPr>
          <p:spPr bwMode="auto">
            <a:xfrm>
              <a:off x="2945" y="2688"/>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4</a:t>
              </a:r>
            </a:p>
          </p:txBody>
        </p:sp>
        <p:sp>
          <p:nvSpPr>
            <p:cNvPr id="22570" name="Text Box 35"/>
            <p:cNvSpPr txBox="1">
              <a:spLocks noChangeArrowheads="1"/>
            </p:cNvSpPr>
            <p:nvPr/>
          </p:nvSpPr>
          <p:spPr bwMode="auto">
            <a:xfrm>
              <a:off x="3312" y="268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5</a:t>
              </a:r>
            </a:p>
          </p:txBody>
        </p:sp>
        <p:sp>
          <p:nvSpPr>
            <p:cNvPr id="22571" name="Text Box 36"/>
            <p:cNvSpPr txBox="1">
              <a:spLocks noChangeArrowheads="1"/>
            </p:cNvSpPr>
            <p:nvPr/>
          </p:nvSpPr>
          <p:spPr bwMode="auto">
            <a:xfrm>
              <a:off x="3665" y="2688"/>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6</a:t>
              </a:r>
            </a:p>
          </p:txBody>
        </p:sp>
        <p:sp>
          <p:nvSpPr>
            <p:cNvPr id="22572" name="Text Box 37"/>
            <p:cNvSpPr txBox="1">
              <a:spLocks noChangeArrowheads="1"/>
            </p:cNvSpPr>
            <p:nvPr/>
          </p:nvSpPr>
          <p:spPr bwMode="auto">
            <a:xfrm>
              <a:off x="4049" y="2688"/>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16</a:t>
              </a:r>
            </a:p>
          </p:txBody>
        </p:sp>
        <p:sp>
          <p:nvSpPr>
            <p:cNvPr id="22573" name="Text Box 38"/>
            <p:cNvSpPr txBox="1">
              <a:spLocks noChangeArrowheads="1"/>
            </p:cNvSpPr>
            <p:nvPr/>
          </p:nvSpPr>
          <p:spPr bwMode="auto">
            <a:xfrm>
              <a:off x="4416" y="2688"/>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57</a:t>
              </a:r>
            </a:p>
          </p:txBody>
        </p:sp>
        <p:sp>
          <p:nvSpPr>
            <p:cNvPr id="22574" name="Text Box 39"/>
            <p:cNvSpPr txBox="1">
              <a:spLocks noChangeArrowheads="1"/>
            </p:cNvSpPr>
            <p:nvPr/>
          </p:nvSpPr>
          <p:spPr bwMode="auto">
            <a:xfrm>
              <a:off x="4704" y="2688"/>
              <a:ext cx="4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132</a:t>
              </a:r>
            </a:p>
          </p:txBody>
        </p:sp>
      </p:grpSp>
      <p:grpSp>
        <p:nvGrpSpPr>
          <p:cNvPr id="22545" name="Group 52"/>
          <p:cNvGrpSpPr>
            <a:grpSpLocks/>
          </p:cNvGrpSpPr>
          <p:nvPr/>
        </p:nvGrpSpPr>
        <p:grpSpPr bwMode="auto">
          <a:xfrm>
            <a:off x="3651250" y="3886200"/>
            <a:ext cx="4876800" cy="461963"/>
            <a:chOff x="2064" y="2400"/>
            <a:chExt cx="3072" cy="291"/>
          </a:xfrm>
        </p:grpSpPr>
        <p:grpSp>
          <p:nvGrpSpPr>
            <p:cNvPr id="22552" name="Group 19"/>
            <p:cNvGrpSpPr>
              <a:grpSpLocks/>
            </p:cNvGrpSpPr>
            <p:nvPr/>
          </p:nvGrpSpPr>
          <p:grpSpPr bwMode="auto">
            <a:xfrm>
              <a:off x="2064" y="2448"/>
              <a:ext cx="3072" cy="192"/>
              <a:chOff x="2064" y="2448"/>
              <a:chExt cx="3072" cy="192"/>
            </a:xfrm>
          </p:grpSpPr>
          <p:sp>
            <p:nvSpPr>
              <p:cNvPr id="22561" name="Rectangle 11"/>
              <p:cNvSpPr>
                <a:spLocks noChangeArrowheads="1"/>
              </p:cNvSpPr>
              <p:nvPr/>
            </p:nvSpPr>
            <p:spPr bwMode="auto">
              <a:xfrm>
                <a:off x="2064" y="2448"/>
                <a:ext cx="3072" cy="19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62" name="Rectangle 13"/>
              <p:cNvSpPr>
                <a:spLocks noChangeArrowheads="1"/>
              </p:cNvSpPr>
              <p:nvPr/>
            </p:nvSpPr>
            <p:spPr bwMode="auto">
              <a:xfrm>
                <a:off x="2448" y="2448"/>
                <a:ext cx="2304"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63" name="Rectangle 15"/>
              <p:cNvSpPr>
                <a:spLocks noChangeArrowheads="1"/>
              </p:cNvSpPr>
              <p:nvPr/>
            </p:nvSpPr>
            <p:spPr bwMode="auto">
              <a:xfrm>
                <a:off x="2832" y="2448"/>
                <a:ext cx="15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64" name="Rectangle 16"/>
              <p:cNvSpPr>
                <a:spLocks noChangeArrowheads="1"/>
              </p:cNvSpPr>
              <p:nvPr/>
            </p:nvSpPr>
            <p:spPr bwMode="auto">
              <a:xfrm>
                <a:off x="3216" y="2448"/>
                <a:ext cx="76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22565" name="Line 18"/>
              <p:cNvSpPr>
                <a:spLocks noChangeShapeType="1"/>
              </p:cNvSpPr>
              <p:nvPr/>
            </p:nvSpPr>
            <p:spPr bwMode="auto">
              <a:xfrm>
                <a:off x="3600" y="244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2553" name="Text Box 40"/>
            <p:cNvSpPr txBox="1">
              <a:spLocks noChangeArrowheads="1"/>
            </p:cNvSpPr>
            <p:nvPr/>
          </p:nvSpPr>
          <p:spPr bwMode="auto">
            <a:xfrm>
              <a:off x="2160" y="240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a:t>
              </a:r>
            </a:p>
          </p:txBody>
        </p:sp>
        <p:sp>
          <p:nvSpPr>
            <p:cNvPr id="22554" name="Text Box 41"/>
            <p:cNvSpPr txBox="1">
              <a:spLocks noChangeArrowheads="1"/>
            </p:cNvSpPr>
            <p:nvPr/>
          </p:nvSpPr>
          <p:spPr bwMode="auto">
            <a:xfrm>
              <a:off x="2513" y="240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2</a:t>
              </a:r>
            </a:p>
          </p:txBody>
        </p:sp>
        <p:sp>
          <p:nvSpPr>
            <p:cNvPr id="22555" name="Text Box 42"/>
            <p:cNvSpPr txBox="1">
              <a:spLocks noChangeArrowheads="1"/>
            </p:cNvSpPr>
            <p:nvPr/>
          </p:nvSpPr>
          <p:spPr bwMode="auto">
            <a:xfrm>
              <a:off x="2928" y="2400"/>
              <a:ext cx="2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4</a:t>
              </a:r>
            </a:p>
          </p:txBody>
        </p:sp>
        <p:sp>
          <p:nvSpPr>
            <p:cNvPr id="22556" name="Text Box 43"/>
            <p:cNvSpPr txBox="1">
              <a:spLocks noChangeArrowheads="1"/>
            </p:cNvSpPr>
            <p:nvPr/>
          </p:nvSpPr>
          <p:spPr bwMode="auto">
            <a:xfrm>
              <a:off x="3264" y="240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11</a:t>
              </a:r>
            </a:p>
          </p:txBody>
        </p:sp>
        <p:sp>
          <p:nvSpPr>
            <p:cNvPr id="22557" name="Text Box 44"/>
            <p:cNvSpPr txBox="1">
              <a:spLocks noChangeArrowheads="1"/>
            </p:cNvSpPr>
            <p:nvPr/>
          </p:nvSpPr>
          <p:spPr bwMode="auto">
            <a:xfrm>
              <a:off x="3665" y="240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31</a:t>
              </a:r>
            </a:p>
          </p:txBody>
        </p:sp>
        <p:sp>
          <p:nvSpPr>
            <p:cNvPr id="22558" name="Text Box 45"/>
            <p:cNvSpPr txBox="1">
              <a:spLocks noChangeArrowheads="1"/>
            </p:cNvSpPr>
            <p:nvPr/>
          </p:nvSpPr>
          <p:spPr bwMode="auto">
            <a:xfrm>
              <a:off x="4049" y="2400"/>
              <a:ext cx="3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45</a:t>
              </a:r>
            </a:p>
          </p:txBody>
        </p:sp>
        <p:sp>
          <p:nvSpPr>
            <p:cNvPr id="22559" name="Text Box 46"/>
            <p:cNvSpPr txBox="1">
              <a:spLocks noChangeArrowheads="1"/>
            </p:cNvSpPr>
            <p:nvPr/>
          </p:nvSpPr>
          <p:spPr bwMode="auto">
            <a:xfrm>
              <a:off x="4320" y="2400"/>
              <a:ext cx="4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173</a:t>
              </a:r>
            </a:p>
          </p:txBody>
        </p:sp>
        <p:sp>
          <p:nvSpPr>
            <p:cNvPr id="22560" name="Text Box 47"/>
            <p:cNvSpPr txBox="1">
              <a:spLocks noChangeArrowheads="1"/>
            </p:cNvSpPr>
            <p:nvPr/>
          </p:nvSpPr>
          <p:spPr bwMode="auto">
            <a:xfrm>
              <a:off x="4747" y="240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2400">
                <a:latin typeface="Lucida Sans" pitchFamily="34" charset="0"/>
                <a:ea typeface="ＭＳ Ｐゴシック" pitchFamily="34" charset="-128"/>
                <a:cs typeface="Arial Unicode MS" pitchFamily="34" charset="-122"/>
              </a:endParaRPr>
            </a:p>
          </p:txBody>
        </p:sp>
      </p:grpSp>
      <p:sp>
        <p:nvSpPr>
          <p:cNvPr id="22546" name="Text Box 48"/>
          <p:cNvSpPr txBox="1">
            <a:spLocks noChangeArrowheads="1"/>
          </p:cNvSpPr>
          <p:nvPr/>
        </p:nvSpPr>
        <p:spPr bwMode="auto">
          <a:xfrm>
            <a:off x="3651250" y="4953000"/>
            <a:ext cx="379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2</a:t>
            </a:r>
          </a:p>
        </p:txBody>
      </p:sp>
      <p:sp>
        <p:nvSpPr>
          <p:cNvPr id="22547" name="AutoShape 49"/>
          <p:cNvSpPr>
            <a:spLocks noChangeArrowheads="1"/>
          </p:cNvSpPr>
          <p:nvPr/>
        </p:nvSpPr>
        <p:spPr bwMode="auto">
          <a:xfrm>
            <a:off x="2432050" y="5029200"/>
            <a:ext cx="1143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2548" name="Text Box 50"/>
          <p:cNvSpPr txBox="1">
            <a:spLocks noChangeArrowheads="1"/>
          </p:cNvSpPr>
          <p:nvPr/>
        </p:nvSpPr>
        <p:spPr bwMode="auto">
          <a:xfrm>
            <a:off x="4270375" y="4953000"/>
            <a:ext cx="573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31</a:t>
            </a:r>
          </a:p>
        </p:txBody>
      </p:sp>
      <p:sp>
        <p:nvSpPr>
          <p:cNvPr id="22549" name="Text Box 46"/>
          <p:cNvSpPr txBox="1">
            <a:spLocks noChangeArrowheads="1"/>
          </p:cNvSpPr>
          <p:nvPr/>
        </p:nvSpPr>
        <p:spPr bwMode="auto">
          <a:xfrm>
            <a:off x="7842250" y="3886200"/>
            <a:ext cx="768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174</a:t>
            </a:r>
          </a:p>
        </p:txBody>
      </p:sp>
      <p:sp>
        <p:nvSpPr>
          <p:cNvPr id="22550" name="Text Box 50"/>
          <p:cNvSpPr txBox="1">
            <a:spLocks noChangeArrowheads="1"/>
          </p:cNvSpPr>
          <p:nvPr/>
        </p:nvSpPr>
        <p:spPr bwMode="auto">
          <a:xfrm>
            <a:off x="4981575" y="49530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54</a:t>
            </a:r>
          </a:p>
        </p:txBody>
      </p:sp>
      <p:sp>
        <p:nvSpPr>
          <p:cNvPr id="22551" name="Text Box 50"/>
          <p:cNvSpPr txBox="1">
            <a:spLocks noChangeArrowheads="1"/>
          </p:cNvSpPr>
          <p:nvPr/>
        </p:nvSpPr>
        <p:spPr bwMode="auto">
          <a:xfrm>
            <a:off x="5403850" y="4953000"/>
            <a:ext cx="768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Lucida Sans" pitchFamily="34" charset="0"/>
                <a:ea typeface="ＭＳ Ｐゴシック" pitchFamily="34" charset="-128"/>
                <a:cs typeface="Arial Unicode MS" pitchFamily="34" charset="-122"/>
              </a:rPr>
              <a:t>101</a:t>
            </a:r>
          </a:p>
        </p:txBody>
      </p:sp>
    </p:spTree>
    <p:extLst>
      <p:ext uri="{BB962C8B-B14F-4D97-AF65-F5344CB8AC3E}">
        <p14:creationId xmlns:p14="http://schemas.microsoft.com/office/powerpoint/2010/main" val="218365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00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0183"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smtClean="0">
                <a:latin typeface="Arial" charset="0"/>
              </a:rPr>
              <a:t>MAP</a:t>
            </a:r>
          </a:p>
        </p:txBody>
      </p:sp>
      <p:pic>
        <p:nvPicPr>
          <p:cNvPr id="48131" name="Picture 2" descr="C:\Users\croft\Desktop\chap8-3.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1676400"/>
            <a:ext cx="4465638"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6" descr="TP_tmp.png"/>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762000" y="5181600"/>
            <a:ext cx="7685088"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186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4"/>
          <p:cNvSpPr>
            <a:spLocks noGrp="1"/>
          </p:cNvSpPr>
          <p:nvPr>
            <p:ph type="sldNum" sz="quarter" idx="12"/>
          </p:nvPr>
        </p:nvSpPr>
        <p:spPr bwMode="auto">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algn="ctr">
              <a:spcBef>
                <a:spcPct val="0"/>
              </a:spcBef>
              <a:buClrTx/>
              <a:buFontTx/>
              <a:buNone/>
            </a:pPr>
            <a:fld id="{49ED04CE-DA48-415E-9360-C077F5140F99}" type="slidenum">
              <a:rPr lang="en-US" altLang="en-US" sz="1400" smtClean="0">
                <a:latin typeface="Arial" charset="0"/>
              </a:rPr>
              <a:pPr algn="ctr">
                <a:spcBef>
                  <a:spcPct val="0"/>
                </a:spcBef>
                <a:buClrTx/>
                <a:buFontTx/>
                <a:buNone/>
              </a:pPr>
              <a:t>41</a:t>
            </a:fld>
            <a:endParaRPr lang="en-US" altLang="en-US" sz="1400" smtClean="0">
              <a:latin typeface="Arial" charset="0"/>
            </a:endParaRPr>
          </a:p>
          <a:p>
            <a:pPr algn="ctr">
              <a:spcBef>
                <a:spcPct val="0"/>
              </a:spcBef>
              <a:buClrTx/>
              <a:buFontTx/>
              <a:buNone/>
            </a:pPr>
            <a:endParaRPr lang="en-US" altLang="en-US" sz="1400" smtClean="0">
              <a:latin typeface="Arial" charset="0"/>
            </a:endParaRPr>
          </a:p>
        </p:txBody>
      </p:sp>
      <p:sp>
        <p:nvSpPr>
          <p:cNvPr id="53251" name="Rectangle 2"/>
          <p:cNvSpPr>
            <a:spLocks noGrp="1" noChangeArrowheads="1"/>
          </p:cNvSpPr>
          <p:nvPr>
            <p:ph type="title"/>
          </p:nvPr>
        </p:nvSpPr>
        <p:spPr>
          <a:xfrm>
            <a:off x="304800" y="12700"/>
            <a:ext cx="8686800" cy="1066800"/>
          </a:xfrm>
        </p:spPr>
        <p:txBody>
          <a:bodyPr>
            <a:normAutofit/>
          </a:bodyPr>
          <a:lstStyle/>
          <a:p>
            <a:r>
              <a:rPr lang="en-US" altLang="en-US" sz="4000" dirty="0" smtClean="0">
                <a:latin typeface="Arial" charset="0"/>
              </a:rPr>
              <a:t>Summarize a Ranking: DCG</a:t>
            </a:r>
          </a:p>
        </p:txBody>
      </p:sp>
      <p:sp>
        <p:nvSpPr>
          <p:cNvPr id="53252" name="Rectangle 3"/>
          <p:cNvSpPr>
            <a:spLocks noGrp="1" noChangeArrowheads="1"/>
          </p:cNvSpPr>
          <p:nvPr>
            <p:ph type="body" idx="1"/>
          </p:nvPr>
        </p:nvSpPr>
        <p:spPr>
          <a:xfrm>
            <a:off x="381000" y="1143000"/>
            <a:ext cx="8534400" cy="5486400"/>
          </a:xfrm>
        </p:spPr>
        <p:txBody>
          <a:bodyPr>
            <a:normAutofit/>
          </a:bodyPr>
          <a:lstStyle/>
          <a:p>
            <a:pPr>
              <a:lnSpc>
                <a:spcPct val="80000"/>
              </a:lnSpc>
            </a:pPr>
            <a:endParaRPr lang="en-US" altLang="en-US" sz="1800" dirty="0" smtClean="0">
              <a:latin typeface="Arial" charset="0"/>
            </a:endParaRPr>
          </a:p>
          <a:p>
            <a:pPr>
              <a:lnSpc>
                <a:spcPct val="80000"/>
              </a:lnSpc>
            </a:pPr>
            <a:endParaRPr lang="en-US" altLang="en-US" sz="1800" dirty="0" smtClean="0">
              <a:latin typeface="Arial" charset="0"/>
            </a:endParaRPr>
          </a:p>
          <a:p>
            <a:r>
              <a:rPr lang="en-US" altLang="en-US" sz="2800" dirty="0" smtClean="0">
                <a:latin typeface="Arial" charset="0"/>
              </a:rPr>
              <a:t>What if relevance judgments are in a scale of [0,r]? r&gt;2</a:t>
            </a:r>
          </a:p>
          <a:p>
            <a:r>
              <a:rPr lang="en-US" altLang="en-US" sz="2800" dirty="0" smtClean="0">
                <a:latin typeface="Arial" charset="0"/>
              </a:rPr>
              <a:t>Cumulative Gain (CG) at rank n</a:t>
            </a:r>
          </a:p>
          <a:p>
            <a:pPr lvl="1"/>
            <a:r>
              <a:rPr lang="en-US" altLang="en-US" sz="2400" dirty="0" smtClean="0">
                <a:latin typeface="Arial" charset="0"/>
              </a:rPr>
              <a:t>Let the ratings of the n documents be r</a:t>
            </a:r>
            <a:r>
              <a:rPr lang="en-US" altLang="en-US" sz="2400" baseline="-25000" dirty="0" smtClean="0">
                <a:latin typeface="Arial" charset="0"/>
              </a:rPr>
              <a:t>1</a:t>
            </a:r>
            <a:r>
              <a:rPr lang="en-US" altLang="en-US" sz="2400" dirty="0" smtClean="0">
                <a:latin typeface="Arial" charset="0"/>
              </a:rPr>
              <a:t>, r</a:t>
            </a:r>
            <a:r>
              <a:rPr lang="en-US" altLang="en-US" sz="2400" baseline="-25000" dirty="0" smtClean="0">
                <a:latin typeface="Arial" charset="0"/>
              </a:rPr>
              <a:t>2</a:t>
            </a:r>
            <a:r>
              <a:rPr lang="en-US" altLang="en-US" sz="2400" dirty="0" smtClean="0">
                <a:latin typeface="Arial" charset="0"/>
              </a:rPr>
              <a:t>, …</a:t>
            </a:r>
            <a:r>
              <a:rPr lang="en-US" altLang="en-US" sz="2400" dirty="0" err="1" smtClean="0">
                <a:latin typeface="Arial" charset="0"/>
              </a:rPr>
              <a:t>r</a:t>
            </a:r>
            <a:r>
              <a:rPr lang="en-US" altLang="en-US" sz="2400" baseline="-25000" dirty="0" err="1" smtClean="0">
                <a:latin typeface="Arial" charset="0"/>
              </a:rPr>
              <a:t>n</a:t>
            </a:r>
            <a:r>
              <a:rPr lang="en-US" altLang="en-US" sz="2400" dirty="0" smtClean="0">
                <a:latin typeface="Arial" charset="0"/>
              </a:rPr>
              <a:t> (in ranked order)</a:t>
            </a:r>
          </a:p>
          <a:p>
            <a:pPr lvl="1"/>
            <a:r>
              <a:rPr lang="en-US" altLang="en-US" sz="2400" dirty="0" smtClean="0">
                <a:latin typeface="Arial" charset="0"/>
              </a:rPr>
              <a:t>CG = r</a:t>
            </a:r>
            <a:r>
              <a:rPr lang="en-US" altLang="en-US" sz="2400" baseline="-25000" dirty="0" smtClean="0">
                <a:latin typeface="Arial" charset="0"/>
              </a:rPr>
              <a:t>1</a:t>
            </a:r>
            <a:r>
              <a:rPr lang="en-US" altLang="en-US" sz="2400" dirty="0" smtClean="0">
                <a:latin typeface="Arial" charset="0"/>
              </a:rPr>
              <a:t>+r</a:t>
            </a:r>
            <a:r>
              <a:rPr lang="en-US" altLang="en-US" sz="2400" baseline="-25000" dirty="0" smtClean="0">
                <a:latin typeface="Arial" charset="0"/>
              </a:rPr>
              <a:t>2</a:t>
            </a:r>
            <a:r>
              <a:rPr lang="en-US" altLang="en-US" sz="2400" dirty="0" smtClean="0">
                <a:latin typeface="Arial" charset="0"/>
              </a:rPr>
              <a:t>+…</a:t>
            </a:r>
            <a:r>
              <a:rPr lang="en-US" altLang="en-US" sz="2400" dirty="0" err="1" smtClean="0">
                <a:latin typeface="Arial" charset="0"/>
              </a:rPr>
              <a:t>r</a:t>
            </a:r>
            <a:r>
              <a:rPr lang="en-US" altLang="en-US" sz="2400" baseline="-25000" dirty="0" err="1" smtClean="0">
                <a:latin typeface="Arial" charset="0"/>
              </a:rPr>
              <a:t>n</a:t>
            </a:r>
            <a:endParaRPr lang="en-US" altLang="en-US" sz="2400" baseline="-25000" dirty="0" smtClean="0">
              <a:latin typeface="Arial" charset="0"/>
            </a:endParaRPr>
          </a:p>
          <a:p>
            <a:r>
              <a:rPr lang="en-US" altLang="en-US" sz="2800" dirty="0" smtClean="0">
                <a:latin typeface="Arial" charset="0"/>
              </a:rPr>
              <a:t>Discounted Cumulative Gain (DCG) at rank n</a:t>
            </a:r>
          </a:p>
          <a:p>
            <a:pPr lvl="1"/>
            <a:r>
              <a:rPr lang="en-US" altLang="en-US" sz="2400" dirty="0" smtClean="0">
                <a:latin typeface="Arial" charset="0"/>
              </a:rPr>
              <a:t>DCG = r</a:t>
            </a:r>
            <a:r>
              <a:rPr lang="en-US" altLang="en-US" sz="2400" baseline="-25000" dirty="0" smtClean="0">
                <a:latin typeface="Arial" charset="0"/>
              </a:rPr>
              <a:t>1</a:t>
            </a:r>
            <a:r>
              <a:rPr lang="en-US" altLang="en-US" sz="2400" dirty="0" smtClean="0">
                <a:latin typeface="Arial" charset="0"/>
              </a:rPr>
              <a:t> + r</a:t>
            </a:r>
            <a:r>
              <a:rPr lang="en-US" altLang="en-US" sz="2400" baseline="-25000" dirty="0" smtClean="0">
                <a:latin typeface="Arial" charset="0"/>
              </a:rPr>
              <a:t>2</a:t>
            </a:r>
            <a:r>
              <a:rPr lang="en-US" altLang="en-US" sz="2400" dirty="0" smtClean="0">
                <a:latin typeface="Arial" charset="0"/>
              </a:rPr>
              <a:t>/log</a:t>
            </a:r>
            <a:r>
              <a:rPr lang="en-US" altLang="en-US" sz="2400" baseline="-25000" dirty="0" smtClean="0">
                <a:latin typeface="Arial" charset="0"/>
              </a:rPr>
              <a:t>2</a:t>
            </a:r>
            <a:r>
              <a:rPr lang="en-US" altLang="en-US" sz="2400" dirty="0" smtClean="0">
                <a:latin typeface="Arial" charset="0"/>
              </a:rPr>
              <a:t>2 + r</a:t>
            </a:r>
            <a:r>
              <a:rPr lang="en-US" altLang="en-US" sz="2400" baseline="-25000" dirty="0" smtClean="0">
                <a:latin typeface="Arial" charset="0"/>
              </a:rPr>
              <a:t>3</a:t>
            </a:r>
            <a:r>
              <a:rPr lang="en-US" altLang="en-US" sz="2400" dirty="0" smtClean="0">
                <a:latin typeface="Arial" charset="0"/>
              </a:rPr>
              <a:t>/log</a:t>
            </a:r>
            <a:r>
              <a:rPr lang="en-US" altLang="en-US" sz="2400" baseline="-25000" dirty="0" smtClean="0">
                <a:latin typeface="Arial" charset="0"/>
              </a:rPr>
              <a:t>2</a:t>
            </a:r>
            <a:r>
              <a:rPr lang="en-US" altLang="en-US" sz="2400" dirty="0" smtClean="0">
                <a:latin typeface="Arial" charset="0"/>
              </a:rPr>
              <a:t>3 + … </a:t>
            </a:r>
            <a:r>
              <a:rPr lang="en-US" altLang="en-US" sz="2400" dirty="0" err="1" smtClean="0">
                <a:latin typeface="Arial" charset="0"/>
              </a:rPr>
              <a:t>r</a:t>
            </a:r>
            <a:r>
              <a:rPr lang="en-US" altLang="en-US" sz="2400" baseline="-25000" dirty="0" err="1" smtClean="0">
                <a:latin typeface="Arial" charset="0"/>
              </a:rPr>
              <a:t>n</a:t>
            </a:r>
            <a:r>
              <a:rPr lang="en-US" altLang="en-US" sz="2400" dirty="0" smtClean="0">
                <a:latin typeface="Arial" charset="0"/>
              </a:rPr>
              <a:t>/log</a:t>
            </a:r>
            <a:r>
              <a:rPr lang="en-US" altLang="en-US" sz="2400" baseline="-25000" dirty="0" smtClean="0">
                <a:latin typeface="Arial" charset="0"/>
              </a:rPr>
              <a:t>2</a:t>
            </a:r>
            <a:r>
              <a:rPr lang="en-US" altLang="en-US" sz="2400" dirty="0" smtClean="0">
                <a:latin typeface="Arial" charset="0"/>
              </a:rPr>
              <a:t>n</a:t>
            </a:r>
          </a:p>
          <a:p>
            <a:pPr lvl="2"/>
            <a:r>
              <a:rPr lang="en-US" altLang="en-US" sz="2000" dirty="0" smtClean="0">
                <a:latin typeface="Arial" charset="0"/>
              </a:rPr>
              <a:t>We may use any base for the logarithm</a:t>
            </a:r>
          </a:p>
          <a:p>
            <a:pPr>
              <a:lnSpc>
                <a:spcPct val="80000"/>
              </a:lnSpc>
            </a:pPr>
            <a:endParaRPr lang="en-US" altLang="en-US" sz="1800" dirty="0" smtClean="0">
              <a:latin typeface="Arial" charset="0"/>
            </a:endParaRPr>
          </a:p>
        </p:txBody>
      </p:sp>
    </p:spTree>
    <p:extLst>
      <p:ext uri="{BB962C8B-B14F-4D97-AF65-F5344CB8AC3E}">
        <p14:creationId xmlns:p14="http://schemas.microsoft.com/office/powerpoint/2010/main" val="36656100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dirty="0" smtClean="0">
                <a:latin typeface="Arial" charset="0"/>
              </a:rPr>
              <a:t>Summarize a Ranking: DCG</a:t>
            </a:r>
          </a:p>
        </p:txBody>
      </p:sp>
      <p:sp>
        <p:nvSpPr>
          <p:cNvPr id="54275" name="Content Placeholder 2"/>
          <p:cNvSpPr>
            <a:spLocks noGrp="1"/>
          </p:cNvSpPr>
          <p:nvPr>
            <p:ph idx="1"/>
          </p:nvPr>
        </p:nvSpPr>
        <p:spPr/>
        <p:txBody>
          <a:bodyPr>
            <a:normAutofit fontScale="92500"/>
          </a:bodyPr>
          <a:lstStyle/>
          <a:p>
            <a:r>
              <a:rPr lang="en-US" altLang="en-US" i="1" smtClean="0">
                <a:latin typeface="Arial" charset="0"/>
              </a:rPr>
              <a:t>DCG</a:t>
            </a:r>
            <a:r>
              <a:rPr lang="en-US" altLang="en-US" smtClean="0">
                <a:latin typeface="Arial" charset="0"/>
              </a:rPr>
              <a:t> is the total gain accumulated at a particular rank </a:t>
            </a:r>
            <a:r>
              <a:rPr lang="en-US" altLang="en-US" i="1" smtClean="0">
                <a:latin typeface="Arial" charset="0"/>
              </a:rPr>
              <a:t>p</a:t>
            </a:r>
            <a:r>
              <a:rPr lang="en-US" altLang="en-US" smtClean="0">
                <a:latin typeface="Arial" charset="0"/>
              </a:rPr>
              <a:t>:</a:t>
            </a:r>
          </a:p>
          <a:p>
            <a:endParaRPr lang="en-US" altLang="en-US" smtClean="0">
              <a:latin typeface="Arial" charset="0"/>
            </a:endParaRPr>
          </a:p>
          <a:p>
            <a:endParaRPr lang="en-US" altLang="en-US" sz="2400" smtClean="0">
              <a:latin typeface="Arial" charset="0"/>
            </a:endParaRPr>
          </a:p>
          <a:p>
            <a:r>
              <a:rPr lang="en-US" altLang="en-US" smtClean="0">
                <a:latin typeface="Arial" charset="0"/>
              </a:rPr>
              <a:t>Alternative formulation:</a:t>
            </a:r>
          </a:p>
          <a:p>
            <a:endParaRPr lang="en-US" altLang="en-US" smtClean="0">
              <a:latin typeface="Arial" charset="0"/>
            </a:endParaRPr>
          </a:p>
          <a:p>
            <a:endParaRPr lang="en-US" altLang="en-US" sz="2400" smtClean="0">
              <a:latin typeface="Arial" charset="0"/>
            </a:endParaRPr>
          </a:p>
          <a:p>
            <a:pPr lvl="1"/>
            <a:r>
              <a:rPr lang="en-US" altLang="en-US" smtClean="0">
                <a:latin typeface="Arial" charset="0"/>
              </a:rPr>
              <a:t>used by some web search companies</a:t>
            </a:r>
          </a:p>
          <a:p>
            <a:pPr lvl="1"/>
            <a:r>
              <a:rPr lang="en-US" altLang="en-US" smtClean="0">
                <a:latin typeface="Arial" charset="0"/>
              </a:rPr>
              <a:t>emphasis on retrieving highly relevant documents</a:t>
            </a:r>
          </a:p>
          <a:p>
            <a:endParaRPr lang="en-US" altLang="en-US" smtClean="0">
              <a:latin typeface="Arial" charset="0"/>
            </a:endParaRPr>
          </a:p>
        </p:txBody>
      </p:sp>
      <p:pic>
        <p:nvPicPr>
          <p:cNvPr id="54276" name="Picture 3" descr="TP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905000" y="2819400"/>
            <a:ext cx="38957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5" descr="TP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881188" y="4100513"/>
            <a:ext cx="34290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54642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a:spLocks noGrp="1"/>
          </p:cNvSpPr>
          <p:nvPr>
            <p:ph type="sldNum" sz="quarter" idx="12"/>
          </p:nvPr>
        </p:nvSpPr>
        <p:spPr bwMode="auto">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algn="ctr">
              <a:spcBef>
                <a:spcPct val="0"/>
              </a:spcBef>
              <a:buClrTx/>
              <a:buFontTx/>
              <a:buNone/>
            </a:pPr>
            <a:fld id="{65383E1C-65DA-4649-9975-B49255C0B898}" type="slidenum">
              <a:rPr lang="en-US" altLang="en-US" sz="1400" smtClean="0">
                <a:latin typeface="Arial" charset="0"/>
              </a:rPr>
              <a:pPr algn="ctr">
                <a:spcBef>
                  <a:spcPct val="0"/>
                </a:spcBef>
                <a:buClrTx/>
                <a:buFontTx/>
                <a:buNone/>
              </a:pPr>
              <a:t>43</a:t>
            </a:fld>
            <a:endParaRPr lang="en-US" altLang="en-US" sz="1400" smtClean="0">
              <a:latin typeface="Arial" charset="0"/>
            </a:endParaRPr>
          </a:p>
          <a:p>
            <a:pPr algn="ctr">
              <a:spcBef>
                <a:spcPct val="0"/>
              </a:spcBef>
              <a:buClrTx/>
              <a:buFontTx/>
              <a:buNone/>
            </a:pPr>
            <a:endParaRPr lang="en-US" altLang="en-US" sz="1400" smtClean="0">
              <a:latin typeface="Arial" charset="0"/>
            </a:endParaRPr>
          </a:p>
        </p:txBody>
      </p:sp>
      <p:sp>
        <p:nvSpPr>
          <p:cNvPr id="56323" name="Rectangle 2"/>
          <p:cNvSpPr>
            <a:spLocks noGrp="1" noChangeArrowheads="1"/>
          </p:cNvSpPr>
          <p:nvPr>
            <p:ph type="title"/>
          </p:nvPr>
        </p:nvSpPr>
        <p:spPr>
          <a:xfrm>
            <a:off x="0" y="76200"/>
            <a:ext cx="8686800" cy="1066800"/>
          </a:xfrm>
        </p:spPr>
        <p:txBody>
          <a:bodyPr/>
          <a:lstStyle/>
          <a:p>
            <a:r>
              <a:rPr lang="en-US" altLang="en-US" smtClean="0">
                <a:latin typeface="Arial" charset="0"/>
              </a:rPr>
              <a:t>Summarize a Ranking: NDCG</a:t>
            </a:r>
          </a:p>
        </p:txBody>
      </p:sp>
      <p:sp>
        <p:nvSpPr>
          <p:cNvPr id="56324" name="Rectangle 3"/>
          <p:cNvSpPr>
            <a:spLocks noGrp="1" noChangeArrowheads="1"/>
          </p:cNvSpPr>
          <p:nvPr>
            <p:ph type="body" idx="1"/>
          </p:nvPr>
        </p:nvSpPr>
        <p:spPr>
          <a:xfrm>
            <a:off x="381000" y="1143000"/>
            <a:ext cx="8534400" cy="5486400"/>
          </a:xfrm>
        </p:spPr>
        <p:txBody>
          <a:bodyPr>
            <a:normAutofit lnSpcReduction="10000"/>
          </a:bodyPr>
          <a:lstStyle/>
          <a:p>
            <a:pPr>
              <a:lnSpc>
                <a:spcPct val="80000"/>
              </a:lnSpc>
            </a:pPr>
            <a:endParaRPr lang="en-US" altLang="en-US" sz="2000" dirty="0" smtClean="0">
              <a:latin typeface="Arial" charset="0"/>
            </a:endParaRPr>
          </a:p>
          <a:p>
            <a:pPr>
              <a:lnSpc>
                <a:spcPct val="80000"/>
              </a:lnSpc>
            </a:pPr>
            <a:endParaRPr lang="en-US" altLang="en-US" sz="2000" dirty="0" smtClean="0">
              <a:latin typeface="Arial" charset="0"/>
            </a:endParaRPr>
          </a:p>
          <a:p>
            <a:pPr>
              <a:lnSpc>
                <a:spcPct val="80000"/>
              </a:lnSpc>
            </a:pPr>
            <a:r>
              <a:rPr lang="en-US" altLang="en-US" dirty="0" smtClean="0">
                <a:latin typeface="Arial" charset="0"/>
              </a:rPr>
              <a:t>Normalized Discounted Cumulative Gain (NDCG) at rank </a:t>
            </a:r>
            <a:r>
              <a:rPr lang="en-US" altLang="en-US" i="1" dirty="0" smtClean="0">
                <a:latin typeface="Arial" charset="0"/>
              </a:rPr>
              <a:t>n</a:t>
            </a:r>
          </a:p>
          <a:p>
            <a:pPr lvl="1">
              <a:lnSpc>
                <a:spcPct val="80000"/>
              </a:lnSpc>
            </a:pPr>
            <a:r>
              <a:rPr lang="en-US" altLang="en-US" sz="2800" dirty="0" smtClean="0">
                <a:latin typeface="Arial" charset="0"/>
              </a:rPr>
              <a:t>Normalize DCG at rank </a:t>
            </a:r>
            <a:r>
              <a:rPr lang="en-US" altLang="en-US" sz="2800" i="1" dirty="0" smtClean="0">
                <a:latin typeface="Arial" charset="0"/>
              </a:rPr>
              <a:t>n</a:t>
            </a:r>
            <a:r>
              <a:rPr lang="en-US" altLang="en-US" sz="2800" dirty="0" smtClean="0">
                <a:latin typeface="Arial" charset="0"/>
              </a:rPr>
              <a:t> by the DCG value at rank </a:t>
            </a:r>
            <a:r>
              <a:rPr lang="en-US" altLang="en-US" sz="2800" i="1" dirty="0" smtClean="0">
                <a:latin typeface="Arial" charset="0"/>
              </a:rPr>
              <a:t>n</a:t>
            </a:r>
            <a:r>
              <a:rPr lang="en-US" altLang="en-US" sz="2800" dirty="0" smtClean="0">
                <a:latin typeface="Arial" charset="0"/>
              </a:rPr>
              <a:t> of the ideal ranking</a:t>
            </a:r>
          </a:p>
          <a:p>
            <a:pPr lvl="1">
              <a:lnSpc>
                <a:spcPct val="80000"/>
              </a:lnSpc>
            </a:pPr>
            <a:r>
              <a:rPr lang="en-US" altLang="en-US" sz="2800" dirty="0" smtClean="0">
                <a:latin typeface="Arial" charset="0"/>
              </a:rPr>
              <a:t>The ideal ranking would first return the documents with the highest relevance level, then the next highest relevance level, </a:t>
            </a:r>
            <a:r>
              <a:rPr lang="en-US" altLang="en-US" sz="2800" dirty="0" err="1" smtClean="0">
                <a:latin typeface="Arial" charset="0"/>
              </a:rPr>
              <a:t>etc</a:t>
            </a:r>
            <a:endParaRPr lang="en-US" altLang="en-US" sz="2800" dirty="0" smtClean="0">
              <a:latin typeface="Arial" charset="0"/>
            </a:endParaRPr>
          </a:p>
          <a:p>
            <a:pPr>
              <a:lnSpc>
                <a:spcPct val="80000"/>
              </a:lnSpc>
            </a:pPr>
            <a:r>
              <a:rPr lang="en-US" altLang="en-US" sz="3200" dirty="0" smtClean="0">
                <a:latin typeface="Arial" charset="0"/>
              </a:rPr>
              <a:t>Normalization useful for contrasting queries with varying numbers of relevant results</a:t>
            </a:r>
          </a:p>
          <a:p>
            <a:pPr lvl="1">
              <a:lnSpc>
                <a:spcPct val="80000"/>
              </a:lnSpc>
              <a:buFont typeface="Wingdings" pitchFamily="2" charset="2"/>
              <a:buNone/>
            </a:pPr>
            <a:endParaRPr lang="en-US" altLang="en-US" dirty="0" smtClean="0">
              <a:latin typeface="Arial" charset="0"/>
            </a:endParaRPr>
          </a:p>
          <a:p>
            <a:pPr>
              <a:lnSpc>
                <a:spcPct val="80000"/>
              </a:lnSpc>
            </a:pPr>
            <a:r>
              <a:rPr lang="en-US" altLang="en-US" dirty="0" smtClean="0">
                <a:latin typeface="Arial" charset="0"/>
              </a:rPr>
              <a:t>NDCG is now quite popular in evaluating Web search</a:t>
            </a:r>
          </a:p>
        </p:txBody>
      </p:sp>
    </p:spTree>
    <p:extLst>
      <p:ext uri="{BB962C8B-B14F-4D97-AF65-F5344CB8AC3E}">
        <p14:creationId xmlns:p14="http://schemas.microsoft.com/office/powerpoint/2010/main" val="25430236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p:txBody>
          <a:bodyPr anchor="ctr"/>
          <a:lstStyle/>
          <a:p>
            <a:pPr eaLnBrk="1" hangingPunct="1"/>
            <a:r>
              <a:rPr lang="en-US" altLang="en-US" smtClean="0">
                <a:latin typeface="Arial" charset="0"/>
              </a:rPr>
              <a:t>Mean Reciprocal Rank</a:t>
            </a:r>
          </a:p>
        </p:txBody>
      </p:sp>
      <p:sp>
        <p:nvSpPr>
          <p:cNvPr id="59395" name="Rectangle 3"/>
          <p:cNvSpPr>
            <a:spLocks noGrp="1" noChangeArrowheads="1"/>
          </p:cNvSpPr>
          <p:nvPr>
            <p:ph type="body" idx="4294967295"/>
          </p:nvPr>
        </p:nvSpPr>
        <p:spPr/>
        <p:txBody>
          <a:bodyPr/>
          <a:lstStyle/>
          <a:p>
            <a:pPr eaLnBrk="1" hangingPunct="1"/>
            <a:r>
              <a:rPr lang="en-US" altLang="en-US" sz="2600" smtClean="0">
                <a:latin typeface="Arial" charset="0"/>
              </a:rPr>
              <a:t>Consider rank position, K, of first relevant doc</a:t>
            </a:r>
          </a:p>
          <a:p>
            <a:pPr lvl="1" eaLnBrk="1" hangingPunct="1"/>
            <a:r>
              <a:rPr lang="en-US" altLang="en-US" sz="2200" smtClean="0">
                <a:latin typeface="Arial" charset="0"/>
              </a:rPr>
              <a:t>Could be – only clicked doc</a:t>
            </a:r>
          </a:p>
          <a:p>
            <a:pPr lvl="1" eaLnBrk="1" hangingPunct="1"/>
            <a:endParaRPr lang="en-US" altLang="en-US" sz="2200" baseline="-25000" smtClean="0">
              <a:latin typeface="Arial" charset="0"/>
            </a:endParaRPr>
          </a:p>
          <a:p>
            <a:pPr lvl="1" eaLnBrk="1" hangingPunct="1"/>
            <a:endParaRPr lang="en-US" altLang="en-US" smtClean="0">
              <a:latin typeface="Arial" charset="0"/>
            </a:endParaRPr>
          </a:p>
          <a:p>
            <a:pPr eaLnBrk="1" hangingPunct="1"/>
            <a:r>
              <a:rPr lang="en-US" altLang="en-US" sz="2600" smtClean="0">
                <a:latin typeface="Arial" charset="0"/>
              </a:rPr>
              <a:t>Reciprocal Rank score =</a:t>
            </a:r>
          </a:p>
          <a:p>
            <a:pPr eaLnBrk="1" hangingPunct="1">
              <a:buFont typeface="Wingdings" pitchFamily="2" charset="2"/>
              <a:buNone/>
            </a:pPr>
            <a:endParaRPr lang="en-US" altLang="en-US" smtClean="0">
              <a:latin typeface="Arial" charset="0"/>
            </a:endParaRPr>
          </a:p>
          <a:p>
            <a:pPr eaLnBrk="1" hangingPunct="1"/>
            <a:r>
              <a:rPr lang="en-US" altLang="en-US" sz="2600" smtClean="0">
                <a:latin typeface="Arial" charset="0"/>
              </a:rPr>
              <a:t>MRR is the mean RR across multiple queries  </a:t>
            </a:r>
            <a:r>
              <a:rPr lang="en-US" altLang="en-US" smtClean="0">
                <a:latin typeface="Arial" charset="0"/>
              </a:rPr>
              <a:t> </a:t>
            </a:r>
          </a:p>
        </p:txBody>
      </p:sp>
      <p:graphicFrame>
        <p:nvGraphicFramePr>
          <p:cNvPr id="59396" name="Object 5"/>
          <p:cNvGraphicFramePr>
            <a:graphicFrameLocks noChangeAspect="1"/>
          </p:cNvGraphicFramePr>
          <p:nvPr/>
        </p:nvGraphicFramePr>
        <p:xfrm>
          <a:off x="4648200" y="2901950"/>
          <a:ext cx="476250" cy="984250"/>
        </p:xfrm>
        <a:graphic>
          <a:graphicData uri="http://schemas.openxmlformats.org/presentationml/2006/ole">
            <mc:AlternateContent xmlns:mc="http://schemas.openxmlformats.org/markup-compatibility/2006">
              <mc:Choice xmlns:v="urn:schemas-microsoft-com:vml" Requires="v">
                <p:oleObj spid="_x0000_s2072" name="Equation" r:id="rId3" imgW="190417" imgH="393529" progId="Equation.3">
                  <p:embed/>
                </p:oleObj>
              </mc:Choice>
              <mc:Fallback>
                <p:oleObj name="Equation" r:id="rId3" imgW="190417"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901950"/>
                        <a:ext cx="47625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4684047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2644775"/>
            <a:ext cx="8535988" cy="1143000"/>
          </a:xfrm>
        </p:spPr>
        <p:txBody>
          <a:bodyPr>
            <a:normAutofit fontScale="90000"/>
          </a:bodyPr>
          <a:lstStyle/>
          <a:p>
            <a:pPr>
              <a:defRPr/>
            </a:pPr>
            <a:r>
              <a:rPr lang="en-US" altLang="zh-CN" dirty="0"/>
              <a:t>Probabilistic Models for Information Retrieval</a:t>
            </a:r>
            <a:endParaRPr lang="en-US" altLang="zh-CN" dirty="0" smtClean="0">
              <a:ea typeface="ＭＳ Ｐゴシック" pitchFamily="34" charset="-128"/>
            </a:endParaRPr>
          </a:p>
        </p:txBody>
      </p:sp>
    </p:spTree>
    <p:extLst>
      <p:ext uri="{BB962C8B-B14F-4D97-AF65-F5344CB8AC3E}">
        <p14:creationId xmlns:p14="http://schemas.microsoft.com/office/powerpoint/2010/main" val="19540296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395288"/>
            <a:ext cx="8629650" cy="6067425"/>
          </a:xfrm>
          <a:prstGeom prst="rect">
            <a:avLst/>
          </a:prstGeom>
          <a:noFill/>
          <a:ln>
            <a:noFill/>
          </a:ln>
          <a:extLst>
            <a:ext uri="{909E8E84-426E-40DD-AFC4-6F175D3DCCD1}">
              <a14:hiddenFill xmlns:a14="http://schemas.microsoft.com/office/drawing/2010/main">
                <a:gradFill rotWithShape="0">
                  <a:gsLst>
                    <a:gs pos="0">
                      <a:schemeClr val="bg1"/>
                    </a:gs>
                    <a:gs pos="100000">
                      <a:schemeClr val="accent1"/>
                    </a:gs>
                  </a:gsLst>
                  <a:lin ang="0" scaled="1"/>
                </a:gra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6603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8610600" cy="5976938"/>
          </a:xfrm>
          <a:prstGeom prst="rect">
            <a:avLst/>
          </a:prstGeom>
          <a:noFill/>
          <a:ln>
            <a:noFill/>
          </a:ln>
          <a:extLst>
            <a:ext uri="{909E8E84-426E-40DD-AFC4-6F175D3DCCD1}">
              <a14:hiddenFill xmlns:a14="http://schemas.microsoft.com/office/drawing/2010/main">
                <a:gradFill rotWithShape="0">
                  <a:gsLst>
                    <a:gs pos="0">
                      <a:schemeClr val="bg1"/>
                    </a:gs>
                    <a:gs pos="100000">
                      <a:schemeClr val="accent1"/>
                    </a:gs>
                  </a:gsLst>
                  <a:lin ang="0" scaled="1"/>
                </a:gra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42931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72600" cy="6927850"/>
          </a:xfrm>
          <a:prstGeom prst="rect">
            <a:avLst/>
          </a:prstGeom>
          <a:noFill/>
          <a:ln>
            <a:noFill/>
          </a:ln>
          <a:extLst>
            <a:ext uri="{909E8E84-426E-40DD-AFC4-6F175D3DCCD1}">
              <a14:hiddenFill xmlns:a14="http://schemas.microsoft.com/office/drawing/2010/main">
                <a:gradFill rotWithShape="0">
                  <a:gsLst>
                    <a:gs pos="0">
                      <a:schemeClr val="bg1"/>
                    </a:gs>
                    <a:gs pos="100000">
                      <a:schemeClr val="accent1"/>
                    </a:gs>
                  </a:gsLst>
                  <a:lin ang="0" scaled="1"/>
                </a:gra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0050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88640"/>
            <a:ext cx="8894763" cy="6305550"/>
          </a:xfrm>
          <a:prstGeom prst="rect">
            <a:avLst/>
          </a:prstGeom>
          <a:noFill/>
          <a:ln>
            <a:noFill/>
          </a:ln>
          <a:extLst>
            <a:ext uri="{909E8E84-426E-40DD-AFC4-6F175D3DCCD1}">
              <a14:hiddenFill xmlns:a14="http://schemas.microsoft.com/office/drawing/2010/main">
                <a:gradFill rotWithShape="0">
                  <a:gsLst>
                    <a:gs pos="0">
                      <a:schemeClr val="bg1"/>
                    </a:gs>
                    <a:gs pos="100000">
                      <a:schemeClr val="accent1"/>
                    </a:gs>
                  </a:gsLst>
                  <a:lin ang="0" scaled="1"/>
                </a:gra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94731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050"/>
          <p:cNvSpPr>
            <a:spLocks noGrp="1" noChangeArrowheads="1"/>
          </p:cNvSpPr>
          <p:nvPr>
            <p:ph type="title"/>
          </p:nvPr>
        </p:nvSpPr>
        <p:spPr/>
        <p:txBody>
          <a:bodyPr/>
          <a:lstStyle/>
          <a:p>
            <a:pPr eaLnBrk="1" hangingPunct="1"/>
            <a:r>
              <a:rPr lang="en-US" altLang="zh-CN" smtClean="0">
                <a:ea typeface="ＭＳ Ｐゴシック" pitchFamily="34" charset="-128"/>
              </a:rPr>
              <a:t>Query processing: AND</a:t>
            </a:r>
          </a:p>
        </p:txBody>
      </p:sp>
      <p:sp>
        <p:nvSpPr>
          <p:cNvPr id="31747" name="Rectangle 2051"/>
          <p:cNvSpPr>
            <a:spLocks noGrp="1" noChangeArrowheads="1"/>
          </p:cNvSpPr>
          <p:nvPr>
            <p:ph idx="1"/>
          </p:nvPr>
        </p:nvSpPr>
        <p:spPr/>
        <p:txBody>
          <a:bodyPr/>
          <a:lstStyle/>
          <a:p>
            <a:pPr eaLnBrk="1" hangingPunct="1"/>
            <a:r>
              <a:rPr lang="en-US" altLang="zh-CN" smtClean="0">
                <a:ea typeface="ＭＳ Ｐゴシック" pitchFamily="34" charset="-128"/>
              </a:rPr>
              <a:t>Consider processing the query:</a:t>
            </a:r>
          </a:p>
          <a:p>
            <a:pPr lvl="1" eaLnBrk="1" hangingPunct="1">
              <a:buFont typeface="Wingdings" pitchFamily="2" charset="2"/>
              <a:buNone/>
            </a:pPr>
            <a:r>
              <a:rPr lang="en-US" altLang="zh-CN" b="1" i="1" smtClean="0">
                <a:ea typeface="ＭＳ Ｐゴシック" pitchFamily="34" charset="-128"/>
              </a:rPr>
              <a:t>Brutus</a:t>
            </a:r>
            <a:r>
              <a:rPr lang="en-US" altLang="zh-CN" smtClean="0">
                <a:ea typeface="ＭＳ Ｐゴシック" pitchFamily="34" charset="-128"/>
              </a:rPr>
              <a:t> </a:t>
            </a:r>
            <a:r>
              <a:rPr lang="en-US" altLang="zh-CN" i="1" smtClean="0">
                <a:ea typeface="ＭＳ Ｐゴシック" pitchFamily="34" charset="-128"/>
              </a:rPr>
              <a:t>AND</a:t>
            </a:r>
            <a:r>
              <a:rPr lang="en-US" altLang="zh-CN" smtClean="0">
                <a:ea typeface="ＭＳ Ｐゴシック" pitchFamily="34" charset="-128"/>
              </a:rPr>
              <a:t> </a:t>
            </a:r>
            <a:r>
              <a:rPr lang="en-US" altLang="zh-CN" b="1" i="1" smtClean="0">
                <a:ea typeface="ＭＳ Ｐゴシック" pitchFamily="34" charset="-128"/>
              </a:rPr>
              <a:t>Caesar</a:t>
            </a:r>
            <a:endParaRPr lang="en-US" altLang="zh-CN" smtClean="0">
              <a:ea typeface="ＭＳ Ｐゴシック" pitchFamily="34" charset="-128"/>
            </a:endParaRPr>
          </a:p>
          <a:p>
            <a:pPr lvl="1" eaLnBrk="1" hangingPunct="1"/>
            <a:r>
              <a:rPr lang="en-US" altLang="zh-CN" smtClean="0">
                <a:ea typeface="ＭＳ Ｐゴシック" pitchFamily="34" charset="-128"/>
              </a:rPr>
              <a:t>Locate </a:t>
            </a:r>
            <a:r>
              <a:rPr lang="en-US" altLang="zh-CN" b="1" i="1" smtClean="0">
                <a:ea typeface="ＭＳ Ｐゴシック" pitchFamily="34" charset="-128"/>
              </a:rPr>
              <a:t>Brutus</a:t>
            </a:r>
            <a:r>
              <a:rPr lang="en-US" altLang="zh-CN" smtClean="0">
                <a:ea typeface="ＭＳ Ｐゴシック" pitchFamily="34" charset="-128"/>
              </a:rPr>
              <a:t> in the Dictionary;</a:t>
            </a:r>
          </a:p>
          <a:p>
            <a:pPr lvl="2" eaLnBrk="1" hangingPunct="1"/>
            <a:r>
              <a:rPr lang="en-US" altLang="zh-CN" smtClean="0">
                <a:ea typeface="ＭＳ Ｐゴシック" pitchFamily="34" charset="-128"/>
              </a:rPr>
              <a:t>Retrieve its postings.</a:t>
            </a:r>
          </a:p>
          <a:p>
            <a:pPr lvl="1" eaLnBrk="1" hangingPunct="1"/>
            <a:r>
              <a:rPr lang="en-US" altLang="zh-CN" smtClean="0">
                <a:ea typeface="ＭＳ Ｐゴシック" pitchFamily="34" charset="-128"/>
              </a:rPr>
              <a:t>Locate </a:t>
            </a:r>
            <a:r>
              <a:rPr lang="en-US" altLang="zh-CN" b="1" i="1" smtClean="0">
                <a:ea typeface="ＭＳ Ｐゴシック" pitchFamily="34" charset="-128"/>
              </a:rPr>
              <a:t>Caesar</a:t>
            </a:r>
            <a:r>
              <a:rPr lang="en-US" altLang="zh-CN" smtClean="0">
                <a:ea typeface="ＭＳ Ｐゴシック" pitchFamily="34" charset="-128"/>
              </a:rPr>
              <a:t> in the Dictionary;</a:t>
            </a:r>
          </a:p>
          <a:p>
            <a:pPr lvl="2" eaLnBrk="1" hangingPunct="1"/>
            <a:r>
              <a:rPr lang="en-US" altLang="zh-CN" smtClean="0">
                <a:ea typeface="ＭＳ Ｐゴシック" pitchFamily="34" charset="-128"/>
              </a:rPr>
              <a:t>Retrieve its postings.</a:t>
            </a:r>
          </a:p>
          <a:p>
            <a:pPr lvl="1" eaLnBrk="1" hangingPunct="1"/>
            <a:r>
              <a:rPr lang="en-US" altLang="zh-CN" smtClean="0">
                <a:ea typeface="ＭＳ Ｐゴシック" pitchFamily="34" charset="-128"/>
              </a:rPr>
              <a:t>“Merge” the two postings (intersect the document sets):</a:t>
            </a:r>
          </a:p>
        </p:txBody>
      </p:sp>
      <p:sp>
        <p:nvSpPr>
          <p:cNvPr id="3174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fld id="{D59C862D-E8B0-47B5-B308-D33872360418}" type="slidenum">
              <a:rPr lang="en-US" altLang="zh-CN" sz="1200" smtClean="0">
                <a:solidFill>
                  <a:srgbClr val="898989"/>
                </a:solidFill>
                <a:ea typeface="ＭＳ Ｐゴシック" pitchFamily="34" charset="-128"/>
                <a:cs typeface="Arial Unicode MS" pitchFamily="34" charset="-122"/>
              </a:rPr>
              <a:pPr eaLnBrk="1" hangingPunct="1">
                <a:spcBef>
                  <a:spcPct val="0"/>
                </a:spcBef>
                <a:buFontTx/>
                <a:buNone/>
              </a:pPr>
              <a:t>5</a:t>
            </a:fld>
            <a:endParaRPr lang="en-US" altLang="zh-CN" sz="1200" smtClean="0">
              <a:solidFill>
                <a:srgbClr val="898989"/>
              </a:solidFill>
              <a:ea typeface="ＭＳ Ｐゴシック" pitchFamily="34" charset="-128"/>
              <a:cs typeface="Arial Unicode MS" pitchFamily="34" charset="-122"/>
            </a:endParaRPr>
          </a:p>
        </p:txBody>
      </p:sp>
      <p:sp>
        <p:nvSpPr>
          <p:cNvPr id="31749" name="Text Box 2058"/>
          <p:cNvSpPr txBox="1">
            <a:spLocks noChangeArrowheads="1"/>
          </p:cNvSpPr>
          <p:nvPr/>
        </p:nvSpPr>
        <p:spPr bwMode="auto">
          <a:xfrm>
            <a:off x="6878638" y="5267325"/>
            <a:ext cx="703262"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128</a:t>
            </a:r>
          </a:p>
        </p:txBody>
      </p:sp>
      <p:sp>
        <p:nvSpPr>
          <p:cNvPr id="31750" name="Text Box 2065"/>
          <p:cNvSpPr txBox="1">
            <a:spLocks noChangeArrowheads="1"/>
          </p:cNvSpPr>
          <p:nvPr/>
        </p:nvSpPr>
        <p:spPr bwMode="auto">
          <a:xfrm>
            <a:off x="7183438" y="5800725"/>
            <a:ext cx="533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34</a:t>
            </a:r>
          </a:p>
        </p:txBody>
      </p:sp>
      <p:grpSp>
        <p:nvGrpSpPr>
          <p:cNvPr id="31751" name="Group 2083"/>
          <p:cNvGrpSpPr>
            <a:grpSpLocks/>
          </p:cNvGrpSpPr>
          <p:nvPr/>
        </p:nvGrpSpPr>
        <p:grpSpPr bwMode="auto">
          <a:xfrm>
            <a:off x="2514600" y="5267325"/>
            <a:ext cx="647700" cy="466725"/>
            <a:chOff x="1584" y="3162"/>
            <a:chExt cx="408" cy="294"/>
          </a:xfrm>
        </p:grpSpPr>
        <p:sp>
          <p:nvSpPr>
            <p:cNvPr id="31792" name="Text Box 2052"/>
            <p:cNvSpPr txBox="1">
              <a:spLocks noChangeArrowheads="1"/>
            </p:cNvSpPr>
            <p:nvPr/>
          </p:nvSpPr>
          <p:spPr bwMode="auto">
            <a:xfrm>
              <a:off x="1584" y="3162"/>
              <a:ext cx="2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2</a:t>
              </a:r>
            </a:p>
          </p:txBody>
        </p:sp>
        <p:cxnSp>
          <p:nvCxnSpPr>
            <p:cNvPr id="31793" name="AutoShape 2066"/>
            <p:cNvCxnSpPr>
              <a:cxnSpLocks noChangeShapeType="1"/>
              <a:stCxn id="31792" idx="3"/>
              <a:endCxn id="31790" idx="1"/>
            </p:cNvCxnSpPr>
            <p:nvPr/>
          </p:nvCxnSpPr>
          <p:spPr bwMode="auto">
            <a:xfrm>
              <a:off x="1813" y="3309"/>
              <a:ext cx="179"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52" name="Group 2084"/>
          <p:cNvGrpSpPr>
            <a:grpSpLocks/>
          </p:cNvGrpSpPr>
          <p:nvPr/>
        </p:nvGrpSpPr>
        <p:grpSpPr bwMode="auto">
          <a:xfrm>
            <a:off x="3162300" y="5267325"/>
            <a:ext cx="668338" cy="466725"/>
            <a:chOff x="1992" y="3162"/>
            <a:chExt cx="421" cy="294"/>
          </a:xfrm>
        </p:grpSpPr>
        <p:sp>
          <p:nvSpPr>
            <p:cNvPr id="31790" name="Text Box 2053"/>
            <p:cNvSpPr txBox="1">
              <a:spLocks noChangeArrowheads="1"/>
            </p:cNvSpPr>
            <p:nvPr/>
          </p:nvSpPr>
          <p:spPr bwMode="auto">
            <a:xfrm>
              <a:off x="1992" y="3162"/>
              <a:ext cx="2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4</a:t>
              </a:r>
            </a:p>
          </p:txBody>
        </p:sp>
        <p:cxnSp>
          <p:nvCxnSpPr>
            <p:cNvPr id="31791" name="AutoShape 2067"/>
            <p:cNvCxnSpPr>
              <a:cxnSpLocks noChangeShapeType="1"/>
              <a:stCxn id="31790" idx="3"/>
              <a:endCxn id="31788" idx="1"/>
            </p:cNvCxnSpPr>
            <p:nvPr/>
          </p:nvCxnSpPr>
          <p:spPr bwMode="auto">
            <a:xfrm>
              <a:off x="2221" y="3309"/>
              <a:ext cx="192"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53" name="Group 2085"/>
          <p:cNvGrpSpPr>
            <a:grpSpLocks/>
          </p:cNvGrpSpPr>
          <p:nvPr/>
        </p:nvGrpSpPr>
        <p:grpSpPr bwMode="auto">
          <a:xfrm>
            <a:off x="3830638" y="5267325"/>
            <a:ext cx="609600" cy="466725"/>
            <a:chOff x="2413" y="3162"/>
            <a:chExt cx="384" cy="294"/>
          </a:xfrm>
        </p:grpSpPr>
        <p:sp>
          <p:nvSpPr>
            <p:cNvPr id="31788" name="Text Box 2054"/>
            <p:cNvSpPr txBox="1">
              <a:spLocks noChangeArrowheads="1"/>
            </p:cNvSpPr>
            <p:nvPr/>
          </p:nvSpPr>
          <p:spPr bwMode="auto">
            <a:xfrm>
              <a:off x="2413" y="3162"/>
              <a:ext cx="2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8</a:t>
              </a:r>
            </a:p>
          </p:txBody>
        </p:sp>
        <p:cxnSp>
          <p:nvCxnSpPr>
            <p:cNvPr id="31789" name="AutoShape 2068"/>
            <p:cNvCxnSpPr>
              <a:cxnSpLocks noChangeShapeType="1"/>
              <a:stCxn id="31788" idx="3"/>
              <a:endCxn id="31786" idx="1"/>
            </p:cNvCxnSpPr>
            <p:nvPr/>
          </p:nvCxnSpPr>
          <p:spPr bwMode="auto">
            <a:xfrm>
              <a:off x="2642" y="3309"/>
              <a:ext cx="155"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54" name="Group 2086"/>
          <p:cNvGrpSpPr>
            <a:grpSpLocks/>
          </p:cNvGrpSpPr>
          <p:nvPr/>
        </p:nvGrpSpPr>
        <p:grpSpPr bwMode="auto">
          <a:xfrm>
            <a:off x="4440238" y="5267325"/>
            <a:ext cx="762000" cy="466725"/>
            <a:chOff x="2797" y="3162"/>
            <a:chExt cx="480" cy="294"/>
          </a:xfrm>
        </p:grpSpPr>
        <p:sp>
          <p:nvSpPr>
            <p:cNvPr id="31786" name="Text Box 2055"/>
            <p:cNvSpPr txBox="1">
              <a:spLocks noChangeArrowheads="1"/>
            </p:cNvSpPr>
            <p:nvPr/>
          </p:nvSpPr>
          <p:spPr bwMode="auto">
            <a:xfrm>
              <a:off x="2797" y="3162"/>
              <a:ext cx="33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16</a:t>
              </a:r>
            </a:p>
          </p:txBody>
        </p:sp>
        <p:cxnSp>
          <p:nvCxnSpPr>
            <p:cNvPr id="31787" name="AutoShape 2069"/>
            <p:cNvCxnSpPr>
              <a:cxnSpLocks noChangeShapeType="1"/>
              <a:stCxn id="31786" idx="3"/>
              <a:endCxn id="31784" idx="1"/>
            </p:cNvCxnSpPr>
            <p:nvPr/>
          </p:nvCxnSpPr>
          <p:spPr bwMode="auto">
            <a:xfrm>
              <a:off x="3133" y="3309"/>
              <a:ext cx="144"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55" name="Group 2087"/>
          <p:cNvGrpSpPr>
            <a:grpSpLocks/>
          </p:cNvGrpSpPr>
          <p:nvPr/>
        </p:nvGrpSpPr>
        <p:grpSpPr bwMode="auto">
          <a:xfrm>
            <a:off x="5202238" y="5267325"/>
            <a:ext cx="838200" cy="466725"/>
            <a:chOff x="3277" y="3162"/>
            <a:chExt cx="528" cy="294"/>
          </a:xfrm>
        </p:grpSpPr>
        <p:sp>
          <p:nvSpPr>
            <p:cNvPr id="31784" name="Text Box 2056"/>
            <p:cNvSpPr txBox="1">
              <a:spLocks noChangeArrowheads="1"/>
            </p:cNvSpPr>
            <p:nvPr/>
          </p:nvSpPr>
          <p:spPr bwMode="auto">
            <a:xfrm>
              <a:off x="3277" y="3162"/>
              <a:ext cx="33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32</a:t>
              </a:r>
            </a:p>
          </p:txBody>
        </p:sp>
        <p:cxnSp>
          <p:nvCxnSpPr>
            <p:cNvPr id="31785" name="AutoShape 2070"/>
            <p:cNvCxnSpPr>
              <a:cxnSpLocks noChangeShapeType="1"/>
              <a:stCxn id="31784" idx="3"/>
              <a:endCxn id="31782" idx="1"/>
            </p:cNvCxnSpPr>
            <p:nvPr/>
          </p:nvCxnSpPr>
          <p:spPr bwMode="auto">
            <a:xfrm>
              <a:off x="3613" y="3309"/>
              <a:ext cx="192"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56" name="Group 2088"/>
          <p:cNvGrpSpPr>
            <a:grpSpLocks/>
          </p:cNvGrpSpPr>
          <p:nvPr/>
        </p:nvGrpSpPr>
        <p:grpSpPr bwMode="auto">
          <a:xfrm>
            <a:off x="6040438" y="5267325"/>
            <a:ext cx="838200" cy="481013"/>
            <a:chOff x="3805" y="3162"/>
            <a:chExt cx="528" cy="303"/>
          </a:xfrm>
        </p:grpSpPr>
        <p:sp>
          <p:nvSpPr>
            <p:cNvPr id="31782" name="Text Box 2057"/>
            <p:cNvSpPr txBox="1">
              <a:spLocks noChangeArrowheads="1"/>
            </p:cNvSpPr>
            <p:nvPr/>
          </p:nvSpPr>
          <p:spPr bwMode="auto">
            <a:xfrm>
              <a:off x="3805" y="3162"/>
              <a:ext cx="33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64</a:t>
              </a:r>
            </a:p>
          </p:txBody>
        </p:sp>
        <p:cxnSp>
          <p:nvCxnSpPr>
            <p:cNvPr id="31783" name="AutoShape 2071"/>
            <p:cNvCxnSpPr>
              <a:cxnSpLocks noChangeShapeType="1"/>
              <a:stCxn id="31782" idx="3"/>
              <a:endCxn id="31749" idx="1"/>
            </p:cNvCxnSpPr>
            <p:nvPr/>
          </p:nvCxnSpPr>
          <p:spPr bwMode="auto">
            <a:xfrm>
              <a:off x="4141" y="3309"/>
              <a:ext cx="192" cy="156"/>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57" name="Group 2089"/>
          <p:cNvGrpSpPr>
            <a:grpSpLocks/>
          </p:cNvGrpSpPr>
          <p:nvPr/>
        </p:nvGrpSpPr>
        <p:grpSpPr bwMode="auto">
          <a:xfrm>
            <a:off x="2535238" y="5800725"/>
            <a:ext cx="647700" cy="466725"/>
            <a:chOff x="1597" y="3498"/>
            <a:chExt cx="408" cy="294"/>
          </a:xfrm>
        </p:grpSpPr>
        <p:sp>
          <p:nvSpPr>
            <p:cNvPr id="31780" name="Text Box 2072"/>
            <p:cNvSpPr txBox="1">
              <a:spLocks noChangeArrowheads="1"/>
            </p:cNvSpPr>
            <p:nvPr/>
          </p:nvSpPr>
          <p:spPr bwMode="auto">
            <a:xfrm>
              <a:off x="1597" y="3498"/>
              <a:ext cx="2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1</a:t>
              </a:r>
            </a:p>
          </p:txBody>
        </p:sp>
        <p:cxnSp>
          <p:nvCxnSpPr>
            <p:cNvPr id="31781" name="AutoShape 2073"/>
            <p:cNvCxnSpPr>
              <a:cxnSpLocks noChangeShapeType="1"/>
              <a:stCxn id="31780" idx="3"/>
              <a:endCxn id="31778" idx="1"/>
            </p:cNvCxnSpPr>
            <p:nvPr/>
          </p:nvCxnSpPr>
          <p:spPr bwMode="auto">
            <a:xfrm>
              <a:off x="1826" y="3645"/>
              <a:ext cx="179"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58" name="Group 2090"/>
          <p:cNvGrpSpPr>
            <a:grpSpLocks/>
          </p:cNvGrpSpPr>
          <p:nvPr/>
        </p:nvGrpSpPr>
        <p:grpSpPr bwMode="auto">
          <a:xfrm>
            <a:off x="3182938" y="5800725"/>
            <a:ext cx="647700" cy="466725"/>
            <a:chOff x="2005" y="3498"/>
            <a:chExt cx="408" cy="294"/>
          </a:xfrm>
        </p:grpSpPr>
        <p:sp>
          <p:nvSpPr>
            <p:cNvPr id="31778" name="Text Box 2059"/>
            <p:cNvSpPr txBox="1">
              <a:spLocks noChangeArrowheads="1"/>
            </p:cNvSpPr>
            <p:nvPr/>
          </p:nvSpPr>
          <p:spPr bwMode="auto">
            <a:xfrm>
              <a:off x="2005" y="3498"/>
              <a:ext cx="2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2</a:t>
              </a:r>
            </a:p>
          </p:txBody>
        </p:sp>
        <p:cxnSp>
          <p:nvCxnSpPr>
            <p:cNvPr id="31779" name="AutoShape 2074"/>
            <p:cNvCxnSpPr>
              <a:cxnSpLocks noChangeShapeType="1"/>
              <a:stCxn id="31778" idx="3"/>
              <a:endCxn id="31776" idx="1"/>
            </p:cNvCxnSpPr>
            <p:nvPr/>
          </p:nvCxnSpPr>
          <p:spPr bwMode="auto">
            <a:xfrm>
              <a:off x="2234" y="3645"/>
              <a:ext cx="179"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59" name="Group 2091"/>
          <p:cNvGrpSpPr>
            <a:grpSpLocks/>
          </p:cNvGrpSpPr>
          <p:nvPr/>
        </p:nvGrpSpPr>
        <p:grpSpPr bwMode="auto">
          <a:xfrm>
            <a:off x="3830638" y="5800725"/>
            <a:ext cx="630237" cy="466725"/>
            <a:chOff x="2413" y="3498"/>
            <a:chExt cx="397" cy="294"/>
          </a:xfrm>
        </p:grpSpPr>
        <p:sp>
          <p:nvSpPr>
            <p:cNvPr id="31776" name="Text Box 2060"/>
            <p:cNvSpPr txBox="1">
              <a:spLocks noChangeArrowheads="1"/>
            </p:cNvSpPr>
            <p:nvPr/>
          </p:nvSpPr>
          <p:spPr bwMode="auto">
            <a:xfrm>
              <a:off x="2413" y="3498"/>
              <a:ext cx="2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3</a:t>
              </a:r>
            </a:p>
          </p:txBody>
        </p:sp>
        <p:cxnSp>
          <p:nvCxnSpPr>
            <p:cNvPr id="31777" name="AutoShape 2075"/>
            <p:cNvCxnSpPr>
              <a:cxnSpLocks noChangeShapeType="1"/>
              <a:stCxn id="31776" idx="3"/>
              <a:endCxn id="31774" idx="1"/>
            </p:cNvCxnSpPr>
            <p:nvPr/>
          </p:nvCxnSpPr>
          <p:spPr bwMode="auto">
            <a:xfrm>
              <a:off x="2642" y="3645"/>
              <a:ext cx="168"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60" name="Group 2092"/>
          <p:cNvGrpSpPr>
            <a:grpSpLocks/>
          </p:cNvGrpSpPr>
          <p:nvPr/>
        </p:nvGrpSpPr>
        <p:grpSpPr bwMode="auto">
          <a:xfrm>
            <a:off x="4460875" y="5800725"/>
            <a:ext cx="606425" cy="466725"/>
            <a:chOff x="2810" y="3498"/>
            <a:chExt cx="382" cy="294"/>
          </a:xfrm>
        </p:grpSpPr>
        <p:sp>
          <p:nvSpPr>
            <p:cNvPr id="31774" name="Text Box 2061"/>
            <p:cNvSpPr txBox="1">
              <a:spLocks noChangeArrowheads="1"/>
            </p:cNvSpPr>
            <p:nvPr/>
          </p:nvSpPr>
          <p:spPr bwMode="auto">
            <a:xfrm>
              <a:off x="2810" y="3498"/>
              <a:ext cx="2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5</a:t>
              </a:r>
            </a:p>
          </p:txBody>
        </p:sp>
        <p:cxnSp>
          <p:nvCxnSpPr>
            <p:cNvPr id="31775" name="AutoShape 2076"/>
            <p:cNvCxnSpPr>
              <a:cxnSpLocks noChangeShapeType="1"/>
              <a:stCxn id="31774" idx="3"/>
              <a:endCxn id="31772" idx="1"/>
            </p:cNvCxnSpPr>
            <p:nvPr/>
          </p:nvCxnSpPr>
          <p:spPr bwMode="auto">
            <a:xfrm>
              <a:off x="3039" y="3645"/>
              <a:ext cx="153"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61" name="Group 2093"/>
          <p:cNvGrpSpPr>
            <a:grpSpLocks/>
          </p:cNvGrpSpPr>
          <p:nvPr/>
        </p:nvGrpSpPr>
        <p:grpSpPr bwMode="auto">
          <a:xfrm>
            <a:off x="5067300" y="5800725"/>
            <a:ext cx="592138" cy="466725"/>
            <a:chOff x="3192" y="3498"/>
            <a:chExt cx="373" cy="294"/>
          </a:xfrm>
        </p:grpSpPr>
        <p:sp>
          <p:nvSpPr>
            <p:cNvPr id="31772" name="Text Box 2062"/>
            <p:cNvSpPr txBox="1">
              <a:spLocks noChangeArrowheads="1"/>
            </p:cNvSpPr>
            <p:nvPr/>
          </p:nvSpPr>
          <p:spPr bwMode="auto">
            <a:xfrm>
              <a:off x="3192" y="3498"/>
              <a:ext cx="2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8</a:t>
              </a:r>
            </a:p>
          </p:txBody>
        </p:sp>
        <p:cxnSp>
          <p:nvCxnSpPr>
            <p:cNvPr id="31773" name="AutoShape 2077"/>
            <p:cNvCxnSpPr>
              <a:cxnSpLocks noChangeShapeType="1"/>
              <a:stCxn id="31772" idx="3"/>
              <a:endCxn id="31770" idx="1"/>
            </p:cNvCxnSpPr>
            <p:nvPr/>
          </p:nvCxnSpPr>
          <p:spPr bwMode="auto">
            <a:xfrm>
              <a:off x="3421" y="3645"/>
              <a:ext cx="144"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62" name="Group 2094"/>
          <p:cNvGrpSpPr>
            <a:grpSpLocks/>
          </p:cNvGrpSpPr>
          <p:nvPr/>
        </p:nvGrpSpPr>
        <p:grpSpPr bwMode="auto">
          <a:xfrm>
            <a:off x="5659438" y="5800725"/>
            <a:ext cx="762000" cy="466725"/>
            <a:chOff x="3565" y="3498"/>
            <a:chExt cx="480" cy="294"/>
          </a:xfrm>
        </p:grpSpPr>
        <p:sp>
          <p:nvSpPr>
            <p:cNvPr id="31770" name="Text Box 2063"/>
            <p:cNvSpPr txBox="1">
              <a:spLocks noChangeArrowheads="1"/>
            </p:cNvSpPr>
            <p:nvPr/>
          </p:nvSpPr>
          <p:spPr bwMode="auto">
            <a:xfrm>
              <a:off x="3565" y="3498"/>
              <a:ext cx="33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13</a:t>
              </a:r>
            </a:p>
          </p:txBody>
        </p:sp>
        <p:cxnSp>
          <p:nvCxnSpPr>
            <p:cNvPr id="31771" name="AutoShape 2078"/>
            <p:cNvCxnSpPr>
              <a:cxnSpLocks noChangeShapeType="1"/>
              <a:stCxn id="31770" idx="3"/>
              <a:endCxn id="31768" idx="1"/>
            </p:cNvCxnSpPr>
            <p:nvPr/>
          </p:nvCxnSpPr>
          <p:spPr bwMode="auto">
            <a:xfrm>
              <a:off x="3901" y="3645"/>
              <a:ext cx="144"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31763" name="Group 2095"/>
          <p:cNvGrpSpPr>
            <a:grpSpLocks/>
          </p:cNvGrpSpPr>
          <p:nvPr/>
        </p:nvGrpSpPr>
        <p:grpSpPr bwMode="auto">
          <a:xfrm>
            <a:off x="6421438" y="5800725"/>
            <a:ext cx="762000" cy="481013"/>
            <a:chOff x="4045" y="3498"/>
            <a:chExt cx="480" cy="303"/>
          </a:xfrm>
        </p:grpSpPr>
        <p:sp>
          <p:nvSpPr>
            <p:cNvPr id="31768" name="Text Box 2064"/>
            <p:cNvSpPr txBox="1">
              <a:spLocks noChangeArrowheads="1"/>
            </p:cNvSpPr>
            <p:nvPr/>
          </p:nvSpPr>
          <p:spPr bwMode="auto">
            <a:xfrm>
              <a:off x="4045" y="3498"/>
              <a:ext cx="33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a:latin typeface="Arial Unicode MS" pitchFamily="34" charset="-122"/>
                  <a:ea typeface="ＭＳ Ｐゴシック" pitchFamily="34" charset="-128"/>
                  <a:cs typeface="Arial Unicode MS" pitchFamily="34" charset="-122"/>
                </a:rPr>
                <a:t>21</a:t>
              </a:r>
            </a:p>
          </p:txBody>
        </p:sp>
        <p:cxnSp>
          <p:nvCxnSpPr>
            <p:cNvPr id="31769" name="AutoShape 2079"/>
            <p:cNvCxnSpPr>
              <a:cxnSpLocks noChangeShapeType="1"/>
              <a:stCxn id="31768" idx="3"/>
              <a:endCxn id="31750" idx="1"/>
            </p:cNvCxnSpPr>
            <p:nvPr/>
          </p:nvCxnSpPr>
          <p:spPr bwMode="auto">
            <a:xfrm>
              <a:off x="4381" y="3645"/>
              <a:ext cx="144" cy="156"/>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31764" name="Text Box 2080"/>
          <p:cNvSpPr txBox="1">
            <a:spLocks noChangeArrowheads="1"/>
          </p:cNvSpPr>
          <p:nvPr/>
        </p:nvSpPr>
        <p:spPr bwMode="auto">
          <a:xfrm>
            <a:off x="7772400" y="5286375"/>
            <a:ext cx="106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b="1" i="1">
                <a:latin typeface="Arial Unicode MS" pitchFamily="34" charset="-122"/>
                <a:ea typeface="ＭＳ Ｐゴシック" pitchFamily="34" charset="-128"/>
                <a:cs typeface="Arial Unicode MS" pitchFamily="34" charset="-122"/>
              </a:rPr>
              <a:t>Brutus</a:t>
            </a:r>
          </a:p>
        </p:txBody>
      </p:sp>
      <p:sp>
        <p:nvSpPr>
          <p:cNvPr id="31765" name="Text Box 2081"/>
          <p:cNvSpPr txBox="1">
            <a:spLocks noChangeArrowheads="1"/>
          </p:cNvSpPr>
          <p:nvPr/>
        </p:nvSpPr>
        <p:spPr bwMode="auto">
          <a:xfrm>
            <a:off x="7772400" y="5743575"/>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400" b="1" i="1">
                <a:latin typeface="Arial Unicode MS" pitchFamily="34" charset="-122"/>
                <a:ea typeface="ＭＳ Ｐゴシック" pitchFamily="34" charset="-128"/>
                <a:cs typeface="Arial Unicode MS" pitchFamily="34" charset="-122"/>
              </a:rPr>
              <a:t>Caesar</a:t>
            </a:r>
          </a:p>
        </p:txBody>
      </p:sp>
      <p:sp>
        <p:nvSpPr>
          <p:cNvPr id="31766" name="AutoShape 2082"/>
          <p:cNvSpPr>
            <a:spLocks noChangeArrowheads="1"/>
          </p:cNvSpPr>
          <p:nvPr/>
        </p:nvSpPr>
        <p:spPr bwMode="auto">
          <a:xfrm rot="10800000">
            <a:off x="1462088" y="5553075"/>
            <a:ext cx="976312" cy="485775"/>
          </a:xfrm>
          <a:prstGeom prst="notchedRightArrow">
            <a:avLst>
              <a:gd name="adj1" fmla="val 50000"/>
              <a:gd name="adj2" fmla="val 50245"/>
            </a:avLst>
          </a:prstGeom>
          <a:solidFill>
            <a:srgbClr val="C0504D"/>
          </a:solidFill>
          <a:ln w="9525">
            <a:solidFill>
              <a:schemeClr val="tx1"/>
            </a:solidFill>
            <a:miter lim="800000"/>
            <a:headEnd/>
            <a:tailEnd/>
          </a:ln>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zh-CN" altLang="zh-CN" sz="1800"/>
          </a:p>
        </p:txBody>
      </p:sp>
      <p:sp>
        <p:nvSpPr>
          <p:cNvPr id="31767" name="TextBox 48"/>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1600">
                <a:solidFill>
                  <a:srgbClr val="FBFCFF"/>
                </a:solidFill>
                <a:latin typeface="Lucida Sans" pitchFamily="34" charset="0"/>
                <a:ea typeface="ＭＳ Ｐゴシック" pitchFamily="34" charset="-128"/>
                <a:cs typeface="Arial Unicode MS" pitchFamily="34" charset="-122"/>
              </a:rPr>
              <a:t>Sec. 1.3</a:t>
            </a:r>
          </a:p>
        </p:txBody>
      </p:sp>
    </p:spTree>
    <p:extLst>
      <p:ext uri="{BB962C8B-B14F-4D97-AF65-F5344CB8AC3E}">
        <p14:creationId xmlns:p14="http://schemas.microsoft.com/office/powerpoint/2010/main" val="33994733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2644775"/>
            <a:ext cx="8535988" cy="1143000"/>
          </a:xfrm>
        </p:spPr>
        <p:txBody>
          <a:bodyPr>
            <a:normAutofit fontScale="90000"/>
          </a:bodyPr>
          <a:lstStyle/>
          <a:p>
            <a:pPr>
              <a:defRPr/>
            </a:pPr>
            <a:r>
              <a:rPr lang="en-US" altLang="zh-CN" dirty="0"/>
              <a:t>Language models for information</a:t>
            </a:r>
            <a:br>
              <a:rPr lang="en-US" altLang="zh-CN" dirty="0"/>
            </a:br>
            <a:r>
              <a:rPr lang="en-US" altLang="zh-CN" dirty="0"/>
              <a:t>retrieval</a:t>
            </a:r>
            <a:endParaRPr lang="en-US" altLang="zh-CN" dirty="0" smtClean="0">
              <a:ea typeface="ＭＳ Ｐゴシック" pitchFamily="34" charset="-128"/>
            </a:endParaRPr>
          </a:p>
        </p:txBody>
      </p:sp>
    </p:spTree>
    <p:extLst>
      <p:ext uri="{BB962C8B-B14F-4D97-AF65-F5344CB8AC3E}">
        <p14:creationId xmlns:p14="http://schemas.microsoft.com/office/powerpoint/2010/main" val="27281530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jianhua/AppData/Local/YNote/data/jhyin12@163.com/7a522bcdd24f4b7c88f3f3188ca334f3/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32656"/>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82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C://Users/jianhua/AppData/Local/YNote/data/jhyin12@163.com/4a6397d7b75141a9ba1ee4c9a652d287/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248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descr="C://Users/jianhua/AppData/Local/YNote/data/jhyin12@163.com/20112564d6d8438faeca03e816c3fab2/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32656"/>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581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C://Users/jianhua/AppData/Local/YNote/data/jhyin12@163.com/13c9949804e5479794c9aa277faf030a/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48680"/>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0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C://Users/jianhua/AppData/Local/YNote/data/jhyin12@163.com/18f30af7168640379b7529410e59c34a/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48680"/>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328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descr="C://Users/jianhua/AppData/Local/YNote/data/jhyin12@163.com/1c260650ee9a428d9c080f18b8ebdb32/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640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descr="C://Users/jianhua/AppData/Local/YNote/data/jhyin12@163.com/42bad5233c4f44c8a4f1d903a71f9965/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76672"/>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899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C://Users/jianhua/AppData/Local/YNote/data/jhyin12@163.com/a7711d15f0ec45b6a038e1c8e6b6f80a/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81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C://Users/jianhua/AppData/Local/YNote/data/jhyin12@163.com/4bd7d47f78e2435cbb205ea2bc5211d9/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548680"/>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39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4"/>
          <p:cNvSpPr>
            <a:spLocks noGrp="1"/>
          </p:cNvSpPr>
          <p:nvPr>
            <p:ph type="title"/>
          </p:nvPr>
        </p:nvSpPr>
        <p:spPr/>
        <p:txBody>
          <a:bodyPr rtlCol="0">
            <a:normAutofit fontScale="90000"/>
          </a:bodyPr>
          <a:lstStyle/>
          <a:p>
            <a:pPr eaLnBrk="1" fontAlgn="auto" hangingPunct="1">
              <a:spcAft>
                <a:spcPts val="0"/>
              </a:spcAft>
              <a:defRPr/>
            </a:pPr>
            <a:r>
              <a:rPr lang="en-US" dirty="0">
                <a:ea typeface="ＭＳ Ｐゴシック" charset="0"/>
                <a:cs typeface="ＭＳ Ｐゴシック" charset="0"/>
              </a:rPr>
              <a:t>Intersecting two postings lists</a:t>
            </a:r>
            <a:br>
              <a:rPr lang="en-US" dirty="0">
                <a:ea typeface="ＭＳ Ｐゴシック" charset="0"/>
                <a:cs typeface="ＭＳ Ｐゴシック" charset="0"/>
              </a:rPr>
            </a:br>
            <a:r>
              <a:rPr lang="en-US" dirty="0">
                <a:ea typeface="ＭＳ Ｐゴシック" charset="0"/>
                <a:cs typeface="ＭＳ Ｐゴシック" charset="0"/>
              </a:rPr>
              <a:t>(a </a:t>
            </a:r>
            <a:r>
              <a:rPr lang="en-US" dirty="0" smtClean="0">
                <a:ea typeface="ＭＳ Ｐゴシック" charset="0"/>
                <a:cs typeface="ＭＳ Ｐゴシック" charset="0"/>
              </a:rPr>
              <a:t>“merge” </a:t>
            </a:r>
            <a:r>
              <a:rPr lang="en-US" dirty="0">
                <a:ea typeface="ＭＳ Ｐゴシック" charset="0"/>
                <a:cs typeface="ＭＳ Ｐゴシック" charset="0"/>
              </a:rPr>
              <a:t>algorithm)</a:t>
            </a:r>
          </a:p>
        </p:txBody>
      </p:sp>
      <p:sp>
        <p:nvSpPr>
          <p:cNvPr id="3379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fld id="{2C6A4FD2-4A81-468F-BB14-B5A4AA16806B}" type="slidenum">
              <a:rPr lang="en-US" altLang="zh-CN" sz="1200" smtClean="0">
                <a:solidFill>
                  <a:srgbClr val="898989"/>
                </a:solidFill>
                <a:ea typeface="ＭＳ Ｐゴシック" pitchFamily="34" charset="-128"/>
                <a:cs typeface="Arial Unicode MS" pitchFamily="34" charset="-122"/>
              </a:rPr>
              <a:pPr eaLnBrk="1" hangingPunct="1">
                <a:spcBef>
                  <a:spcPct val="0"/>
                </a:spcBef>
                <a:buFontTx/>
                <a:buNone/>
              </a:pPr>
              <a:t>6</a:t>
            </a:fld>
            <a:endParaRPr lang="en-US" altLang="zh-CN" sz="1200" smtClean="0">
              <a:solidFill>
                <a:srgbClr val="898989"/>
              </a:solidFill>
              <a:ea typeface="ＭＳ Ｐゴシック" pitchFamily="34" charset="-128"/>
              <a:cs typeface="Arial Unicode MS" pitchFamily="34" charset="-122"/>
            </a:endParaRPr>
          </a:p>
        </p:txBody>
      </p:sp>
      <p:pic>
        <p:nvPicPr>
          <p:cNvPr id="3379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9725"/>
            <a:ext cx="6858000" cy="511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732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descr="C://Users/jianhua/AppData/Local/YNote/data/jhyin12@163.com/756405b3487b4b5e9a3221ff6dd4f1bd/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32656"/>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078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descr="C://Users/jianhua/AppData/Local/YNote/data/jhyin12@163.com/449327bb087b4f4ab0aa394c04a29085/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97169"/>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506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descr="C://Users/jianhua/AppData/Local/YNote/data/jhyin12@163.com/f98659bf7e574b46bbd1bacde8262f61/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00" y="404664"/>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088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descr="C://Users/jianhua/AppData/Local/YNote/data/jhyin12@163.com/ff8fbe8ceea0448aa6a87d47c7c24923/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55449"/>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277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9512" y="404664"/>
            <a:ext cx="8801100" cy="4953000"/>
            <a:chOff x="179512" y="404664"/>
            <a:chExt cx="8801100" cy="4953000"/>
          </a:xfrm>
        </p:grpSpPr>
        <p:pic>
          <p:nvPicPr>
            <p:cNvPr id="43009" name="Picture 1" descr="C://Users/jianhua/AppData/Local/YNote/data/jhyin12@163.com/767ef877543843ef8e49edb49305d361/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80110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592" y="4291362"/>
              <a:ext cx="360040" cy="274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45994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descr="C://Users/jianhua/AppData/Local/YNote/data/jhyin12@163.com/1096591f0ae94d08ae46fcccea5c1095/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23" y="548680"/>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4083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descr="C://Users/jianhua/AppData/Local/YNote/data/jhyin12@163.com/b97aa2cf78634f759e0ea2a4113a743e/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57264"/>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653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C://Users/jianhua/AppData/Local/YNote/data/jhyin12@163.com/eac3ff15f748468382b10034866aaa6b/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260648"/>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150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C://Users/jianhua/AppData/Local/YNote/data/jhyin12@163.com/0b2583ad96cb41fd9a49030723705420/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691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2644775"/>
            <a:ext cx="8535988" cy="1143000"/>
          </a:xfrm>
        </p:spPr>
        <p:txBody>
          <a:bodyPr>
            <a:normAutofit/>
          </a:bodyPr>
          <a:lstStyle/>
          <a:p>
            <a:pPr>
              <a:defRPr/>
            </a:pPr>
            <a:r>
              <a:rPr lang="en-US" altLang="en-US" dirty="0">
                <a:ea typeface="MS PGothic" pitchFamily="34" charset="-128"/>
              </a:rPr>
              <a:t>Feedback</a:t>
            </a:r>
            <a:endParaRPr lang="en-US" altLang="zh-CN" dirty="0" smtClean="0">
              <a:ea typeface="ＭＳ Ｐゴシック" pitchFamily="34" charset="-128"/>
            </a:endParaRPr>
          </a:p>
        </p:txBody>
      </p:sp>
    </p:spTree>
    <p:extLst>
      <p:ext uri="{BB962C8B-B14F-4D97-AF65-F5344CB8AC3E}">
        <p14:creationId xmlns:p14="http://schemas.microsoft.com/office/powerpoint/2010/main" val="19540296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2644775"/>
            <a:ext cx="8535988" cy="1143000"/>
          </a:xfrm>
        </p:spPr>
        <p:txBody>
          <a:bodyPr>
            <a:normAutofit/>
          </a:bodyPr>
          <a:lstStyle/>
          <a:p>
            <a:pPr>
              <a:defRPr/>
            </a:pPr>
            <a:r>
              <a:rPr lang="en-US" altLang="zh-CN" dirty="0" smtClean="0"/>
              <a:t>Tolerant </a:t>
            </a:r>
            <a:r>
              <a:rPr lang="en-US" altLang="zh-CN" dirty="0"/>
              <a:t>retrieval</a:t>
            </a:r>
            <a:endParaRPr lang="en-US" altLang="zh-CN" dirty="0" smtClean="0">
              <a:ea typeface="ＭＳ Ｐゴシック" pitchFamily="34" charset="-128"/>
            </a:endParaRPr>
          </a:p>
        </p:txBody>
      </p:sp>
    </p:spTree>
    <p:extLst>
      <p:ext uri="{BB962C8B-B14F-4D97-AF65-F5344CB8AC3E}">
        <p14:creationId xmlns:p14="http://schemas.microsoft.com/office/powerpoint/2010/main" val="32881677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jianhua/AppData/Local/YNote/data/jhyin12@163.com/a5d4d068c48649079d2355e7ad618ba0/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9480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C://Users/jianhua/AppData/Local/YNote/data/jhyin12@163.com/4abc1086e1d24101a037841000b1502f/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32656"/>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94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C://Users/jianhua/AppData/Local/YNote/data/jhyin12@163.com/76305c4b789c46abb3cc4e357de95056/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32656"/>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638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C://Users/jianhua/AppData/Local/YNote/data/jhyin12@163.com/f4954f5a40e44dcc83fe0d73daa17930/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872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C://Users/jianhua/AppData/Local/YNote/data/jhyin12@163.com/dac13b8fa3134aeaac4b1221fae38823/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92" y="260648"/>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933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C://Users/jianhua/AppData/Local/YNote/data/jhyin12@163.com/7934540c13a24a15aefc160123cc2629/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126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C://Users/jianhua/AppData/Local/YNote/data/jhyin12@163.com/3341ed1a944347acbac5c82f4611799b/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52" y="260648"/>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858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C://Users/jianhua/AppData/Local/YNote/data/jhyin12@163.com/ec7c6a7b671b4807bdc110505e0c0fbe/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780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C://Users/jianhua/AppData/Local/YNote/data/jhyin12@163.com/cb07985e3a3e487693fc93c2a34e9a5c/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996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jianhua/AppData/Local/YNote/data/jhyin12@163.com/f45c821a5ccc434e9bc30b9956d301dd/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8011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24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mtClean="0">
                <a:ea typeface="ＭＳ Ｐゴシック" pitchFamily="34" charset="-128"/>
              </a:rPr>
              <a:t>Wild-card queries: *</a:t>
            </a:r>
          </a:p>
        </p:txBody>
      </p:sp>
      <p:sp>
        <p:nvSpPr>
          <p:cNvPr id="31747" name="Rectangle 3"/>
          <p:cNvSpPr>
            <a:spLocks noGrp="1" noChangeArrowheads="1"/>
          </p:cNvSpPr>
          <p:nvPr>
            <p:ph type="body" idx="1"/>
          </p:nvPr>
        </p:nvSpPr>
        <p:spPr>
          <a:xfrm>
            <a:off x="685800" y="1752600"/>
            <a:ext cx="8001000" cy="4876800"/>
          </a:xfrm>
        </p:spPr>
        <p:txBody>
          <a:bodyPr/>
          <a:lstStyle/>
          <a:p>
            <a:pPr eaLnBrk="1" hangingPunct="1"/>
            <a:r>
              <a:rPr lang="en-US" altLang="en-US" b="1" i="1" smtClean="0">
                <a:ea typeface="ＭＳ Ｐゴシック" pitchFamily="34" charset="-128"/>
              </a:rPr>
              <a:t>mon*:</a:t>
            </a:r>
            <a:r>
              <a:rPr lang="en-US" altLang="en-US" smtClean="0">
                <a:ea typeface="ＭＳ Ｐゴシック" pitchFamily="34" charset="-128"/>
              </a:rPr>
              <a:t> find all docs containing any word beginning with “mon”.</a:t>
            </a:r>
          </a:p>
          <a:p>
            <a:pPr eaLnBrk="1" hangingPunct="1"/>
            <a:r>
              <a:rPr lang="en-US" altLang="en-US" smtClean="0">
                <a:ea typeface="ＭＳ Ｐゴシック" pitchFamily="34" charset="-128"/>
              </a:rPr>
              <a:t>Easy with binary tree (or B-tree) lexicon: retrieve all words in range: </a:t>
            </a:r>
            <a:r>
              <a:rPr lang="en-US" altLang="en-US" b="1" i="1" smtClean="0">
                <a:ea typeface="ＭＳ Ｐゴシック" pitchFamily="34" charset="-128"/>
              </a:rPr>
              <a:t>mon </a:t>
            </a:r>
            <a:r>
              <a:rPr lang="en-US" altLang="en-US" b="1" i="1" smtClean="0">
                <a:ea typeface="ＭＳ Ｐゴシック" pitchFamily="34" charset="-128"/>
                <a:cs typeface="Times New Roman" pitchFamily="18" charset="0"/>
              </a:rPr>
              <a:t>≤</a:t>
            </a:r>
            <a:r>
              <a:rPr lang="en-US" altLang="en-US" b="1" i="1" smtClean="0">
                <a:ea typeface="ＭＳ Ｐゴシック" pitchFamily="34" charset="-128"/>
              </a:rPr>
              <a:t> w &lt; moo</a:t>
            </a:r>
          </a:p>
          <a:p>
            <a:pPr eaLnBrk="1" hangingPunct="1"/>
            <a:r>
              <a:rPr lang="en-US" altLang="en-US" b="1" i="1" smtClean="0">
                <a:ea typeface="ＭＳ Ｐゴシック" pitchFamily="34" charset="-128"/>
              </a:rPr>
              <a:t>*mon: </a:t>
            </a:r>
            <a:r>
              <a:rPr lang="en-US" altLang="en-US" smtClean="0">
                <a:ea typeface="ＭＳ Ｐゴシック" pitchFamily="34" charset="-128"/>
              </a:rPr>
              <a:t>find words ending in “mon”: harder</a:t>
            </a:r>
          </a:p>
          <a:p>
            <a:pPr lvl="1" eaLnBrk="1" hangingPunct="1"/>
            <a:r>
              <a:rPr lang="en-US" altLang="en-US" smtClean="0">
                <a:ea typeface="ＭＳ Ｐゴシック" pitchFamily="34" charset="-128"/>
              </a:rPr>
              <a:t>Maintain an additional B-tree for terms </a:t>
            </a:r>
            <a:r>
              <a:rPr lang="en-US" altLang="en-US" i="1" smtClean="0">
                <a:ea typeface="ＭＳ Ｐゴシック" pitchFamily="34" charset="-128"/>
              </a:rPr>
              <a:t>backwards.</a:t>
            </a:r>
            <a:endParaRPr lang="en-US" altLang="en-US" smtClean="0">
              <a:ea typeface="ＭＳ Ｐゴシック" pitchFamily="34" charset="-128"/>
            </a:endParaRPr>
          </a:p>
          <a:p>
            <a:pPr lvl="1" eaLnBrk="1" hangingPunct="1">
              <a:buFont typeface="Wingdings" pitchFamily="2" charset="2"/>
              <a:buNone/>
            </a:pPr>
            <a:r>
              <a:rPr lang="en-US" altLang="en-US" smtClean="0">
                <a:ea typeface="ＭＳ Ｐゴシック" pitchFamily="34" charset="-128"/>
              </a:rPr>
              <a:t>Can retrieve all words in range: </a:t>
            </a:r>
            <a:r>
              <a:rPr lang="en-US" altLang="en-US" b="1" i="1" smtClean="0">
                <a:ea typeface="ＭＳ Ｐゴシック" pitchFamily="34" charset="-128"/>
              </a:rPr>
              <a:t>nom </a:t>
            </a:r>
            <a:r>
              <a:rPr lang="en-US" altLang="en-US" b="1" i="1" smtClean="0">
                <a:ea typeface="ＭＳ Ｐゴシック" pitchFamily="34" charset="-128"/>
                <a:cs typeface="Times New Roman" pitchFamily="18" charset="0"/>
              </a:rPr>
              <a:t>≤</a:t>
            </a:r>
            <a:r>
              <a:rPr lang="en-US" altLang="en-US" b="1" i="1" smtClean="0">
                <a:ea typeface="ＭＳ Ｐゴシック" pitchFamily="34" charset="-128"/>
              </a:rPr>
              <a:t> w &lt; non</a:t>
            </a:r>
            <a:r>
              <a:rPr lang="en-US" altLang="en-US" i="1" smtClean="0">
                <a:ea typeface="ＭＳ Ｐゴシック" pitchFamily="34" charset="-128"/>
              </a:rPr>
              <a:t>.</a:t>
            </a:r>
          </a:p>
        </p:txBody>
      </p:sp>
      <p:sp>
        <p:nvSpPr>
          <p:cNvPr id="1265668" name="Text Box 4"/>
          <p:cNvSpPr txBox="1">
            <a:spLocks noChangeArrowheads="1"/>
          </p:cNvSpPr>
          <p:nvPr/>
        </p:nvSpPr>
        <p:spPr bwMode="auto">
          <a:xfrm>
            <a:off x="517525" y="5370513"/>
            <a:ext cx="7931150" cy="82232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37931725" indent="-37474525">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fontAlgn="base">
              <a:spcBef>
                <a:spcPct val="0"/>
              </a:spcBef>
              <a:spcAft>
                <a:spcPct val="0"/>
              </a:spcAft>
              <a:buClrTx/>
              <a:buFontTx/>
              <a:buNone/>
            </a:pPr>
            <a:r>
              <a:rPr lang="en-US" altLang="en-US" sz="2400">
                <a:solidFill>
                  <a:prstClr val="black"/>
                </a:solidFill>
                <a:latin typeface="Lucida Sans" pitchFamily="34" charset="0"/>
                <a:ea typeface="Arial Unicode MS" pitchFamily="34" charset="-122"/>
                <a:cs typeface="Arial Unicode MS" pitchFamily="34" charset="-122"/>
              </a:rPr>
              <a:t>Exercise: from this, how can we enumerate all terms</a:t>
            </a:r>
          </a:p>
          <a:p>
            <a:pPr fontAlgn="base">
              <a:spcBef>
                <a:spcPct val="0"/>
              </a:spcBef>
              <a:spcAft>
                <a:spcPct val="0"/>
              </a:spcAft>
              <a:buClrTx/>
              <a:buFontTx/>
              <a:buNone/>
            </a:pPr>
            <a:r>
              <a:rPr lang="en-US" altLang="en-US" sz="2400">
                <a:solidFill>
                  <a:prstClr val="black"/>
                </a:solidFill>
                <a:latin typeface="Lucida Sans" pitchFamily="34" charset="0"/>
                <a:ea typeface="Arial Unicode MS" pitchFamily="34" charset="-122"/>
                <a:cs typeface="Arial Unicode MS" pitchFamily="34" charset="-122"/>
              </a:rPr>
              <a:t>meeting the wild-card query </a:t>
            </a:r>
            <a:r>
              <a:rPr lang="en-US" altLang="en-US" sz="2400" b="1" i="1">
                <a:solidFill>
                  <a:prstClr val="black"/>
                </a:solidFill>
                <a:latin typeface="Lucida Sans" pitchFamily="34" charset="0"/>
                <a:ea typeface="Arial Unicode MS" pitchFamily="34" charset="-122"/>
                <a:cs typeface="Arial Unicode MS" pitchFamily="34" charset="-122"/>
              </a:rPr>
              <a:t>pro*cent</a:t>
            </a:r>
            <a:r>
              <a:rPr lang="en-US" altLang="en-US" sz="2400" i="1">
                <a:solidFill>
                  <a:prstClr val="black"/>
                </a:solidFill>
                <a:latin typeface="Lucida Sans" pitchFamily="34" charset="0"/>
                <a:ea typeface="Arial Unicode MS" pitchFamily="34" charset="-122"/>
                <a:cs typeface="Arial Unicode MS" pitchFamily="34" charset="-122"/>
              </a:rPr>
              <a:t> </a:t>
            </a:r>
            <a:r>
              <a:rPr lang="en-US" altLang="en-US" sz="2400">
                <a:solidFill>
                  <a:prstClr val="black"/>
                </a:solidFill>
                <a:latin typeface="Lucida Sans" pitchFamily="34" charset="0"/>
                <a:ea typeface="Arial Unicode MS" pitchFamily="34" charset="-122"/>
                <a:cs typeface="Arial Unicode MS" pitchFamily="34" charset="-122"/>
              </a:rPr>
              <a:t>?</a:t>
            </a:r>
          </a:p>
        </p:txBody>
      </p:sp>
      <p:sp>
        <p:nvSpPr>
          <p:cNvPr id="31749" name="TextBox 4"/>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37931725" indent="-37474525">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fontAlgn="base">
              <a:spcBef>
                <a:spcPct val="0"/>
              </a:spcBef>
              <a:spcAft>
                <a:spcPct val="0"/>
              </a:spcAft>
              <a:buClrTx/>
              <a:buFontTx/>
              <a:buNone/>
            </a:pPr>
            <a:r>
              <a:rPr lang="en-US" altLang="en-US" sz="1600">
                <a:solidFill>
                  <a:srgbClr val="FBFCFF"/>
                </a:solidFill>
                <a:latin typeface="Lucida Sans" pitchFamily="34" charset="0"/>
                <a:ea typeface="Arial Unicode MS" pitchFamily="34" charset="-122"/>
                <a:cs typeface="Arial Unicode MS" pitchFamily="34" charset="-122"/>
              </a:rPr>
              <a:t>Sec. 3.2</a:t>
            </a:r>
          </a:p>
        </p:txBody>
      </p:sp>
      <p:sp>
        <p:nvSpPr>
          <p:cNvPr id="3175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37931725" indent="-37474525">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a:spcBef>
                <a:spcPct val="0"/>
              </a:spcBef>
              <a:buClrTx/>
              <a:buFontTx/>
              <a:buNone/>
            </a:pPr>
            <a:fld id="{FC11B8B5-90BB-4815-B83C-07F1FB685998}" type="slidenum">
              <a:rPr lang="en-US" altLang="en-US" sz="1200" smtClean="0">
                <a:solidFill>
                  <a:srgbClr val="898989"/>
                </a:solidFill>
                <a:ea typeface="Arial Unicode MS" pitchFamily="34" charset="-122"/>
              </a:rPr>
              <a:pPr>
                <a:spcBef>
                  <a:spcPct val="0"/>
                </a:spcBef>
                <a:buClrTx/>
                <a:buFontTx/>
                <a:buNone/>
              </a:pPr>
              <a:t>8</a:t>
            </a:fld>
            <a:endParaRPr lang="en-US" altLang="en-US" sz="1200" smtClean="0">
              <a:solidFill>
                <a:srgbClr val="898989"/>
              </a:solidFill>
              <a:ea typeface="Arial Unicode MS" pitchFamily="34" charset="-122"/>
            </a:endParaRPr>
          </a:p>
        </p:txBody>
      </p:sp>
    </p:spTree>
    <p:extLst>
      <p:ext uri="{BB962C8B-B14F-4D97-AF65-F5344CB8AC3E}">
        <p14:creationId xmlns:p14="http://schemas.microsoft.com/office/powerpoint/2010/main" val="386310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5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5668"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2644775"/>
            <a:ext cx="8535988" cy="1143000"/>
          </a:xfrm>
        </p:spPr>
        <p:txBody>
          <a:bodyPr>
            <a:normAutofit/>
          </a:bodyPr>
          <a:lstStyle/>
          <a:p>
            <a:pPr>
              <a:defRPr/>
            </a:pPr>
            <a:r>
              <a:rPr lang="en-US" altLang="zh-CN" dirty="0"/>
              <a:t>Link Analysis</a:t>
            </a:r>
            <a:endParaRPr lang="en-US" altLang="zh-CN" dirty="0" smtClean="0">
              <a:ea typeface="ＭＳ Ｐゴシック" pitchFamily="34" charset="-128"/>
            </a:endParaRPr>
          </a:p>
        </p:txBody>
      </p:sp>
    </p:spTree>
    <p:extLst>
      <p:ext uri="{BB962C8B-B14F-4D97-AF65-F5344CB8AC3E}">
        <p14:creationId xmlns:p14="http://schemas.microsoft.com/office/powerpoint/2010/main" val="27281530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Links as Votes</a:t>
            </a:r>
            <a:endParaRPr lang="en-US" dirty="0">
              <a:solidFill>
                <a:schemeClr val="accent1">
                  <a:satMod val="150000"/>
                </a:schemeClr>
              </a:solidFill>
            </a:endParaRPr>
          </a:p>
        </p:txBody>
      </p:sp>
      <p:sp>
        <p:nvSpPr>
          <p:cNvPr id="37890" name="Content Placeholder 2"/>
          <p:cNvSpPr>
            <a:spLocks noGrp="1"/>
          </p:cNvSpPr>
          <p:nvPr>
            <p:ph idx="1"/>
          </p:nvPr>
        </p:nvSpPr>
        <p:spPr/>
        <p:txBody>
          <a:bodyPr/>
          <a:lstStyle/>
          <a:p>
            <a:pPr lvl="8"/>
            <a:endParaRPr lang="en-US" sz="400" dirty="0"/>
          </a:p>
          <a:p>
            <a:r>
              <a:rPr lang="en-US" b="1" dirty="0" smtClean="0">
                <a:solidFill>
                  <a:srgbClr val="0000FF"/>
                </a:solidFill>
              </a:rPr>
              <a:t>Idea:</a:t>
            </a:r>
            <a:r>
              <a:rPr lang="en-US" dirty="0" smtClean="0">
                <a:solidFill>
                  <a:srgbClr val="0000FF"/>
                </a:solidFill>
              </a:rPr>
              <a:t> </a:t>
            </a:r>
            <a:r>
              <a:rPr lang="en-US" b="1" dirty="0">
                <a:solidFill>
                  <a:srgbClr val="0000FF"/>
                </a:solidFill>
              </a:rPr>
              <a:t>Links as votes</a:t>
            </a:r>
          </a:p>
          <a:p>
            <a:pPr lvl="1"/>
            <a:r>
              <a:rPr lang="en-US" b="1" dirty="0"/>
              <a:t>Page is more important if it has more links</a:t>
            </a:r>
          </a:p>
          <a:p>
            <a:pPr lvl="2"/>
            <a:r>
              <a:rPr lang="en-US" dirty="0"/>
              <a:t>In-coming links? Out-going links?</a:t>
            </a:r>
          </a:p>
          <a:p>
            <a:r>
              <a:rPr lang="en-US" b="1" dirty="0" smtClean="0">
                <a:solidFill>
                  <a:srgbClr val="008000"/>
                </a:solidFill>
              </a:rPr>
              <a:t>Think of in-links as votes:</a:t>
            </a:r>
          </a:p>
          <a:p>
            <a:pPr lvl="1"/>
            <a:r>
              <a:rPr lang="en-US" sz="2000" dirty="0" smtClean="0">
                <a:hlinkClick r:id="rId2"/>
              </a:rPr>
              <a:t>www.stanford.edu</a:t>
            </a:r>
            <a:r>
              <a:rPr lang="en-US" sz="2000" dirty="0" smtClean="0"/>
              <a:t> has 23,400 in-links</a:t>
            </a:r>
          </a:p>
          <a:p>
            <a:pPr lvl="1"/>
            <a:r>
              <a:rPr lang="en-US" sz="2000" dirty="0" smtClean="0">
                <a:hlinkClick r:id="rId3"/>
              </a:rPr>
              <a:t>www.joe-schmoe.com</a:t>
            </a:r>
            <a:r>
              <a:rPr lang="en-US" sz="2000" dirty="0" smtClean="0"/>
              <a:t> has 1 in-link</a:t>
            </a:r>
          </a:p>
          <a:p>
            <a:pPr lvl="8"/>
            <a:endParaRPr lang="en-US" sz="1000" dirty="0" smtClean="0"/>
          </a:p>
          <a:p>
            <a:r>
              <a:rPr lang="en-US" b="1" dirty="0" smtClean="0">
                <a:solidFill>
                  <a:srgbClr val="D60093"/>
                </a:solidFill>
              </a:rPr>
              <a:t>Are all in-links are equal?</a:t>
            </a:r>
          </a:p>
          <a:p>
            <a:pPr lvl="1"/>
            <a:r>
              <a:rPr lang="en-US" b="1" dirty="0" smtClean="0"/>
              <a:t>Links from important pages count more</a:t>
            </a:r>
          </a:p>
          <a:p>
            <a:pPr lvl="1"/>
            <a:r>
              <a:rPr lang="en-US" dirty="0" smtClean="0"/>
              <a:t>Recursive question! </a:t>
            </a:r>
          </a:p>
        </p:txBody>
      </p:sp>
    </p:spTree>
    <p:extLst>
      <p:ext uri="{BB962C8B-B14F-4D97-AF65-F5344CB8AC3E}">
        <p14:creationId xmlns:p14="http://schemas.microsoft.com/office/powerpoint/2010/main" val="173945845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PageRank Scores</a:t>
            </a:r>
            <a:endParaRPr lang="en-US" dirty="0"/>
          </a:p>
        </p:txBody>
      </p:sp>
      <p:cxnSp>
        <p:nvCxnSpPr>
          <p:cNvPr id="10" name="Straight Arrow Connector 9"/>
          <p:cNvCxnSpPr/>
          <p:nvPr/>
        </p:nvCxnSpPr>
        <p:spPr>
          <a:xfrm flipV="1">
            <a:off x="4703619" y="2209800"/>
            <a:ext cx="1066800" cy="152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731327" y="2819400"/>
            <a:ext cx="990600" cy="762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33827" y="3571827"/>
            <a:ext cx="627466" cy="77986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837054" y="3578754"/>
            <a:ext cx="597065" cy="7396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127760" y="2731174"/>
            <a:ext cx="243840" cy="148060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2788920" y="3962400"/>
            <a:ext cx="274320" cy="160025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2982894" y="4953000"/>
            <a:ext cx="1817706" cy="69000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1999136" y="4602480"/>
            <a:ext cx="2829172" cy="1371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390900" y="3990108"/>
            <a:ext cx="236220" cy="187457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800313" y="5134514"/>
            <a:ext cx="1140199" cy="78973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720254" y="5288280"/>
            <a:ext cx="461346" cy="72042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3962400" y="3858489"/>
            <a:ext cx="563880" cy="21183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749967" y="5195198"/>
            <a:ext cx="299522" cy="7307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7315200" y="5182971"/>
            <a:ext cx="369906" cy="68857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47560" y="3200400"/>
            <a:ext cx="2229282" cy="1280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897880" y="4899689"/>
            <a:ext cx="872868" cy="5331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877099" y="4602480"/>
            <a:ext cx="872868" cy="6858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057400" y="1295400"/>
            <a:ext cx="2667000" cy="266700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B</a:t>
            </a:r>
          </a:p>
          <a:p>
            <a:pPr algn="ctr"/>
            <a:r>
              <a:rPr lang="en-US" sz="2000" b="1" dirty="0" smtClean="0">
                <a:solidFill>
                  <a:prstClr val="black"/>
                </a:solidFill>
                <a:latin typeface="Arial" pitchFamily="34" charset="0"/>
                <a:cs typeface="Arial" pitchFamily="34" charset="0"/>
              </a:rPr>
              <a:t>38.4</a:t>
            </a:r>
          </a:p>
          <a:p>
            <a:pPr algn="ctr"/>
            <a:endParaRPr lang="en-US" sz="2000" b="1" dirty="0">
              <a:solidFill>
                <a:prstClr val="black"/>
              </a:solidFill>
              <a:latin typeface="Arial" pitchFamily="34" charset="0"/>
              <a:cs typeface="Arial" pitchFamily="34" charset="0"/>
            </a:endParaRPr>
          </a:p>
        </p:txBody>
      </p:sp>
      <p:sp>
        <p:nvSpPr>
          <p:cNvPr id="9" name="Oval 8"/>
          <p:cNvSpPr/>
          <p:nvPr/>
        </p:nvSpPr>
        <p:spPr>
          <a:xfrm>
            <a:off x="5715000" y="1295400"/>
            <a:ext cx="2667000" cy="2667000"/>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C</a:t>
            </a:r>
          </a:p>
          <a:p>
            <a:pPr algn="ctr"/>
            <a:r>
              <a:rPr lang="en-US" sz="2000" b="1" dirty="0" smtClean="0">
                <a:solidFill>
                  <a:prstClr val="black"/>
                </a:solidFill>
                <a:latin typeface="Arial" pitchFamily="34" charset="0"/>
                <a:cs typeface="Arial" pitchFamily="34" charset="0"/>
              </a:rPr>
              <a:t>34.3</a:t>
            </a:r>
            <a:endParaRPr lang="en-US" sz="2000" b="1" dirty="0">
              <a:solidFill>
                <a:prstClr val="black"/>
              </a:solidFill>
              <a:latin typeface="Arial" pitchFamily="34" charset="0"/>
              <a:cs typeface="Arial" pitchFamily="34" charset="0"/>
            </a:endParaRPr>
          </a:p>
        </p:txBody>
      </p:sp>
      <p:sp>
        <p:nvSpPr>
          <p:cNvPr id="13" name="Oval 12"/>
          <p:cNvSpPr/>
          <p:nvPr/>
        </p:nvSpPr>
        <p:spPr>
          <a:xfrm>
            <a:off x="4800600" y="4191000"/>
            <a:ext cx="1097280" cy="109728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E</a:t>
            </a:r>
          </a:p>
          <a:p>
            <a:pPr algn="ctr"/>
            <a:r>
              <a:rPr lang="en-US" sz="2000" b="1" dirty="0" smtClean="0">
                <a:solidFill>
                  <a:prstClr val="black"/>
                </a:solidFill>
                <a:latin typeface="Arial" pitchFamily="34" charset="0"/>
                <a:cs typeface="Arial" pitchFamily="34" charset="0"/>
              </a:rPr>
              <a:t>8.1</a:t>
            </a:r>
            <a:endParaRPr lang="en-US" sz="2000" b="1" dirty="0">
              <a:solidFill>
                <a:prstClr val="black"/>
              </a:solidFill>
              <a:latin typeface="Arial" pitchFamily="34" charset="0"/>
              <a:cs typeface="Arial" pitchFamily="34" charset="0"/>
            </a:endParaRPr>
          </a:p>
        </p:txBody>
      </p:sp>
      <p:sp>
        <p:nvSpPr>
          <p:cNvPr id="16" name="Oval 15"/>
          <p:cNvSpPr/>
          <p:nvPr/>
        </p:nvSpPr>
        <p:spPr>
          <a:xfrm>
            <a:off x="6756322" y="4360011"/>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F</a:t>
            </a:r>
          </a:p>
          <a:p>
            <a:pPr algn="ctr"/>
            <a:r>
              <a:rPr lang="en-US" sz="2000" b="1" dirty="0" smtClean="0">
                <a:solidFill>
                  <a:prstClr val="black"/>
                </a:solidFill>
                <a:latin typeface="Arial" pitchFamily="34" charset="0"/>
                <a:cs typeface="Arial" pitchFamily="34" charset="0"/>
              </a:rPr>
              <a:t>3.9</a:t>
            </a:r>
            <a:endParaRPr lang="en-US" sz="2000" b="1" dirty="0">
              <a:solidFill>
                <a:prstClr val="black"/>
              </a:solidFill>
              <a:latin typeface="Arial" pitchFamily="34" charset="0"/>
              <a:cs typeface="Arial" pitchFamily="34" charset="0"/>
            </a:endParaRPr>
          </a:p>
        </p:txBody>
      </p:sp>
      <p:sp>
        <p:nvSpPr>
          <p:cNvPr id="18" name="Oval 17"/>
          <p:cNvSpPr/>
          <p:nvPr/>
        </p:nvSpPr>
        <p:spPr>
          <a:xfrm>
            <a:off x="1148468" y="4191000"/>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D</a:t>
            </a:r>
          </a:p>
          <a:p>
            <a:pPr algn="ctr"/>
            <a:r>
              <a:rPr lang="en-US" sz="2000" b="1" dirty="0" smtClean="0">
                <a:solidFill>
                  <a:prstClr val="black"/>
                </a:solidFill>
                <a:latin typeface="Arial" pitchFamily="34" charset="0"/>
                <a:cs typeface="Arial" pitchFamily="34" charset="0"/>
              </a:rPr>
              <a:t>3.9</a:t>
            </a:r>
            <a:endParaRPr lang="en-US" sz="2000" b="1" dirty="0">
              <a:solidFill>
                <a:prstClr val="black"/>
              </a:solidFill>
              <a:latin typeface="Arial" pitchFamily="34" charset="0"/>
              <a:cs typeface="Arial" pitchFamily="34" charset="0"/>
            </a:endParaRPr>
          </a:p>
        </p:txBody>
      </p:sp>
      <p:sp>
        <p:nvSpPr>
          <p:cNvPr id="19" name="Oval 18"/>
          <p:cNvSpPr/>
          <p:nvPr/>
        </p:nvSpPr>
        <p:spPr>
          <a:xfrm>
            <a:off x="762000" y="1978873"/>
            <a:ext cx="731520" cy="73152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A</a:t>
            </a:r>
          </a:p>
          <a:p>
            <a:pPr algn="ctr"/>
            <a:r>
              <a:rPr lang="en-US" sz="2000" b="1" dirty="0" smtClean="0">
                <a:solidFill>
                  <a:prstClr val="black"/>
                </a:solidFill>
                <a:latin typeface="Arial" pitchFamily="34" charset="0"/>
                <a:cs typeface="Arial" pitchFamily="34" charset="0"/>
              </a:rPr>
              <a:t>3.3</a:t>
            </a:r>
            <a:endParaRPr lang="en-US" sz="2000" b="1" dirty="0">
              <a:solidFill>
                <a:prstClr val="black"/>
              </a:solidFill>
              <a:latin typeface="Arial" pitchFamily="34" charset="0"/>
              <a:cs typeface="Arial" pitchFamily="34" charset="0"/>
            </a:endParaRPr>
          </a:p>
        </p:txBody>
      </p:sp>
      <p:sp>
        <p:nvSpPr>
          <p:cNvPr id="20" name="Oval 19"/>
          <p:cNvSpPr/>
          <p:nvPr/>
        </p:nvSpPr>
        <p:spPr>
          <a:xfrm>
            <a:off x="2514600" y="556265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1.6</a:t>
            </a:r>
            <a:endParaRPr lang="en-US" sz="2000" b="1" dirty="0">
              <a:solidFill>
                <a:prstClr val="black"/>
              </a:solidFill>
              <a:latin typeface="Arial" pitchFamily="34" charset="0"/>
              <a:cs typeface="Arial" pitchFamily="34" charset="0"/>
            </a:endParaRPr>
          </a:p>
        </p:txBody>
      </p:sp>
      <p:sp>
        <p:nvSpPr>
          <p:cNvPr id="22" name="Oval 21"/>
          <p:cNvSpPr/>
          <p:nvPr/>
        </p:nvSpPr>
        <p:spPr>
          <a:xfrm>
            <a:off x="3352800" y="583697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1.6</a:t>
            </a:r>
            <a:endParaRPr lang="en-US" sz="2000" b="1" dirty="0">
              <a:solidFill>
                <a:prstClr val="black"/>
              </a:solidFill>
              <a:latin typeface="Arial" pitchFamily="34" charset="0"/>
              <a:cs typeface="Arial" pitchFamily="34" charset="0"/>
            </a:endParaRPr>
          </a:p>
        </p:txBody>
      </p:sp>
      <p:sp>
        <p:nvSpPr>
          <p:cNvPr id="23" name="Oval 22"/>
          <p:cNvSpPr/>
          <p:nvPr/>
        </p:nvSpPr>
        <p:spPr>
          <a:xfrm>
            <a:off x="4251960" y="592836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1.6</a:t>
            </a:r>
            <a:endParaRPr lang="en-US" sz="2000" b="1" dirty="0">
              <a:solidFill>
                <a:prstClr val="black"/>
              </a:solidFill>
              <a:latin typeface="Arial" pitchFamily="34" charset="0"/>
              <a:cs typeface="Arial" pitchFamily="34" charset="0"/>
            </a:endParaRPr>
          </a:p>
        </p:txBody>
      </p:sp>
      <p:sp>
        <p:nvSpPr>
          <p:cNvPr id="24" name="Oval 23"/>
          <p:cNvSpPr/>
          <p:nvPr/>
        </p:nvSpPr>
        <p:spPr>
          <a:xfrm>
            <a:off x="6385560" y="5879107"/>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1.6</a:t>
            </a:r>
            <a:endParaRPr lang="en-US" sz="2000" b="1" dirty="0">
              <a:solidFill>
                <a:prstClr val="black"/>
              </a:solidFill>
              <a:latin typeface="Arial" pitchFamily="34" charset="0"/>
              <a:cs typeface="Arial" pitchFamily="34" charset="0"/>
            </a:endParaRPr>
          </a:p>
        </p:txBody>
      </p:sp>
      <p:sp>
        <p:nvSpPr>
          <p:cNvPr id="25" name="Oval 24"/>
          <p:cNvSpPr/>
          <p:nvPr/>
        </p:nvSpPr>
        <p:spPr>
          <a:xfrm>
            <a:off x="7604760" y="579120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solidFill>
                  <a:prstClr val="black"/>
                </a:solidFill>
                <a:latin typeface="Arial" pitchFamily="34" charset="0"/>
                <a:cs typeface="Arial" pitchFamily="34" charset="0"/>
              </a:rPr>
              <a:t>1.6</a:t>
            </a:r>
            <a:endParaRPr lang="en-US" sz="2000"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4478689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Simple </a:t>
            </a:r>
            <a:r>
              <a:rPr lang="en-US" dirty="0" smtClean="0">
                <a:solidFill>
                  <a:schemeClr val="accent1">
                    <a:satMod val="150000"/>
                  </a:schemeClr>
                </a:solidFill>
              </a:rPr>
              <a:t>Recursive Formulation</a:t>
            </a:r>
            <a:endParaRPr lang="en-US" dirty="0">
              <a:solidFill>
                <a:schemeClr val="accent1">
                  <a:satMod val="150000"/>
                </a:schemeClr>
              </a:solidFill>
            </a:endParaRPr>
          </a:p>
        </p:txBody>
      </p:sp>
      <p:sp>
        <p:nvSpPr>
          <p:cNvPr id="9219" name="Rectangle 3"/>
          <p:cNvSpPr>
            <a:spLocks noGrp="1" noChangeArrowheads="1"/>
          </p:cNvSpPr>
          <p:nvPr>
            <p:ph type="body" idx="1"/>
          </p:nvPr>
        </p:nvSpPr>
        <p:spPr>
          <a:xfrm>
            <a:off x="457200" y="1295400"/>
            <a:ext cx="8229600" cy="3809999"/>
          </a:xfrm>
        </p:spPr>
        <p:txBody>
          <a:bodyPr/>
          <a:lstStyle/>
          <a:p>
            <a:r>
              <a:rPr lang="en-US" dirty="0" smtClean="0"/>
              <a:t>Each link’s vote is proportional to the </a:t>
            </a:r>
            <a:r>
              <a:rPr lang="en-US" b="1" dirty="0" smtClean="0">
                <a:solidFill>
                  <a:srgbClr val="008000"/>
                </a:solidFill>
              </a:rPr>
              <a:t>importance</a:t>
            </a:r>
            <a:r>
              <a:rPr lang="en-US" dirty="0" smtClean="0">
                <a:solidFill>
                  <a:srgbClr val="008000"/>
                </a:solidFill>
              </a:rPr>
              <a:t> </a:t>
            </a:r>
            <a:r>
              <a:rPr lang="en-US" dirty="0" smtClean="0"/>
              <a:t>of its source page</a:t>
            </a:r>
          </a:p>
          <a:p>
            <a:pPr lvl="8"/>
            <a:endParaRPr lang="en-US" dirty="0" smtClean="0"/>
          </a:p>
          <a:p>
            <a:r>
              <a:rPr lang="en-US" dirty="0" smtClean="0"/>
              <a:t>If page </a:t>
            </a:r>
            <a:r>
              <a:rPr lang="en-US" b="1" i="1" dirty="0" smtClean="0">
                <a:solidFill>
                  <a:srgbClr val="FF0000"/>
                </a:solidFill>
              </a:rPr>
              <a:t>j</a:t>
            </a:r>
            <a:r>
              <a:rPr lang="en-US" dirty="0" smtClean="0"/>
              <a:t> with importance </a:t>
            </a:r>
            <a:r>
              <a:rPr lang="en-US" b="1" i="1" dirty="0" err="1" smtClean="0">
                <a:solidFill>
                  <a:srgbClr val="0000FF"/>
                </a:solidFill>
              </a:rPr>
              <a:t>r</a:t>
            </a:r>
            <a:r>
              <a:rPr lang="en-US" b="1" i="1" baseline="-25000" dirty="0" err="1" smtClean="0">
                <a:solidFill>
                  <a:srgbClr val="0000FF"/>
                </a:solidFill>
              </a:rPr>
              <a:t>j</a:t>
            </a:r>
            <a:r>
              <a:rPr lang="en-US" dirty="0" smtClean="0"/>
              <a:t> has </a:t>
            </a:r>
            <a:r>
              <a:rPr lang="en-US" b="1" i="1" dirty="0" smtClean="0">
                <a:solidFill>
                  <a:srgbClr val="0000FF"/>
                </a:solidFill>
              </a:rPr>
              <a:t>n</a:t>
            </a:r>
            <a:r>
              <a:rPr lang="en-US" dirty="0" smtClean="0"/>
              <a:t> out-links, each link gets </a:t>
            </a:r>
            <a:r>
              <a:rPr lang="en-US" b="1" i="1" dirty="0" err="1" smtClean="0">
                <a:solidFill>
                  <a:srgbClr val="0000FF"/>
                </a:solidFill>
              </a:rPr>
              <a:t>r</a:t>
            </a:r>
            <a:r>
              <a:rPr lang="en-US" b="1" i="1" baseline="-25000" dirty="0" err="1" smtClean="0">
                <a:solidFill>
                  <a:srgbClr val="0000FF"/>
                </a:solidFill>
              </a:rPr>
              <a:t>j</a:t>
            </a:r>
            <a:r>
              <a:rPr lang="en-US" b="1" i="1" baseline="-25000" dirty="0" smtClean="0">
                <a:solidFill>
                  <a:srgbClr val="0000FF"/>
                </a:solidFill>
              </a:rPr>
              <a:t> </a:t>
            </a:r>
            <a:r>
              <a:rPr lang="en-US" b="1" i="1" dirty="0" smtClean="0">
                <a:solidFill>
                  <a:srgbClr val="0000FF"/>
                </a:solidFill>
              </a:rPr>
              <a:t>/ n</a:t>
            </a:r>
            <a:r>
              <a:rPr lang="en-US" dirty="0" smtClean="0"/>
              <a:t> votes</a:t>
            </a:r>
          </a:p>
          <a:p>
            <a:pPr lvl="8"/>
            <a:endParaRPr lang="en-US" dirty="0" smtClean="0"/>
          </a:p>
          <a:p>
            <a:r>
              <a:rPr lang="en-US" dirty="0" smtClean="0"/>
              <a:t>Page </a:t>
            </a:r>
            <a:r>
              <a:rPr lang="en-US" b="1" i="1" dirty="0" smtClean="0">
                <a:solidFill>
                  <a:srgbClr val="FF0000"/>
                </a:solidFill>
              </a:rPr>
              <a:t>j</a:t>
            </a:r>
            <a:r>
              <a:rPr lang="en-US" dirty="0" smtClean="0"/>
              <a:t>’s own importance is the sum of the votes on its in-links</a:t>
            </a:r>
          </a:p>
        </p:txBody>
      </p:sp>
      <p:sp>
        <p:nvSpPr>
          <p:cNvPr id="7" name="Line 32"/>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8" name="Line 5"/>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9" name="Line 6"/>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11" name="Oval 17"/>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defRPr/>
            </a:pPr>
            <a:endParaRPr lang="en-US" dirty="0">
              <a:solidFill>
                <a:prstClr val="black"/>
              </a:solidFill>
            </a:endParaRPr>
          </a:p>
        </p:txBody>
      </p:sp>
      <p:sp>
        <p:nvSpPr>
          <p:cNvPr id="16" name="Line 5"/>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17" name="Line 5"/>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2" name="TextBox 1"/>
          <p:cNvSpPr txBox="1"/>
          <p:nvPr/>
        </p:nvSpPr>
        <p:spPr>
          <a:xfrm>
            <a:off x="5297611" y="5334371"/>
            <a:ext cx="269626" cy="461665"/>
          </a:xfrm>
          <a:prstGeom prst="rect">
            <a:avLst/>
          </a:prstGeom>
          <a:noFill/>
        </p:spPr>
        <p:txBody>
          <a:bodyPr wrap="none" rtlCol="0">
            <a:spAutoFit/>
          </a:bodyPr>
          <a:lstStyle/>
          <a:p>
            <a:r>
              <a:rPr lang="en-US" sz="2400" b="1" i="1" dirty="0" smtClean="0">
                <a:solidFill>
                  <a:srgbClr val="FF0000"/>
                </a:solidFill>
                <a:latin typeface="Arial" pitchFamily="34" charset="0"/>
                <a:cs typeface="Arial" pitchFamily="34" charset="0"/>
              </a:rPr>
              <a:t>j</a:t>
            </a:r>
          </a:p>
        </p:txBody>
      </p:sp>
      <p:sp>
        <p:nvSpPr>
          <p:cNvPr id="20" name="Line 5"/>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21" name="Line 5"/>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22" name="Line 5"/>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b="1" dirty="0">
              <a:solidFill>
                <a:prstClr val="black"/>
              </a:solidFill>
            </a:endParaRPr>
          </a:p>
        </p:txBody>
      </p:sp>
      <p:sp>
        <p:nvSpPr>
          <p:cNvPr id="24" name="Line 5"/>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25" name="Line 5"/>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b="1" dirty="0">
              <a:solidFill>
                <a:prstClr val="black"/>
              </a:solidFill>
            </a:endParaRPr>
          </a:p>
        </p:txBody>
      </p:sp>
      <p:sp>
        <p:nvSpPr>
          <p:cNvPr id="10" name="Oval 15"/>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a:defRPr/>
            </a:pPr>
            <a:r>
              <a:rPr lang="en-US" b="1" i="1" dirty="0" smtClean="0">
                <a:solidFill>
                  <a:prstClr val="white"/>
                </a:solidFill>
              </a:rPr>
              <a:t>k</a:t>
            </a:r>
            <a:endParaRPr lang="en-US" b="1" i="1" dirty="0">
              <a:solidFill>
                <a:prstClr val="white"/>
              </a:solidFill>
            </a:endParaRPr>
          </a:p>
        </p:txBody>
      </p:sp>
      <p:sp>
        <p:nvSpPr>
          <p:cNvPr id="12" name="Oval 19"/>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a:defRPr/>
            </a:pPr>
            <a:r>
              <a:rPr lang="en-US" b="1" i="1" dirty="0" err="1" smtClean="0">
                <a:solidFill>
                  <a:prstClr val="white"/>
                </a:solidFill>
              </a:rPr>
              <a:t>i</a:t>
            </a:r>
            <a:endParaRPr lang="en-US" b="1" i="1" dirty="0">
              <a:solidFill>
                <a:prstClr val="white"/>
              </a:solidFill>
            </a:endParaRPr>
          </a:p>
        </p:txBody>
      </p:sp>
      <p:sp>
        <p:nvSpPr>
          <p:cNvPr id="26" name="Line 5"/>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27" name="Line 5"/>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29" name="Line 5"/>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30" name="Line 5"/>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31" name="Line 5"/>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b="1" dirty="0">
              <a:solidFill>
                <a:prstClr val="black"/>
              </a:solidFill>
            </a:endParaRPr>
          </a:p>
        </p:txBody>
      </p:sp>
      <p:sp>
        <p:nvSpPr>
          <p:cNvPr id="13" name="Oval 20"/>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a:defRPr/>
            </a:pPr>
            <a:endParaRPr lang="en-US" dirty="0">
              <a:solidFill>
                <a:prstClr val="black"/>
              </a:solidFill>
            </a:endParaRPr>
          </a:p>
        </p:txBody>
      </p:sp>
      <p:sp>
        <p:nvSpPr>
          <p:cNvPr id="14" name="Oval 15"/>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a:defRPr/>
            </a:pPr>
            <a:endParaRPr lang="en-US" dirty="0">
              <a:solidFill>
                <a:prstClr val="black"/>
              </a:solidFill>
            </a:endParaRPr>
          </a:p>
        </p:txBody>
      </p:sp>
      <p:sp>
        <p:nvSpPr>
          <p:cNvPr id="15" name="Oval 19"/>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a:defRPr/>
            </a:pPr>
            <a:endParaRPr lang="en-US" dirty="0">
              <a:solidFill>
                <a:prstClr val="black"/>
              </a:solidFill>
            </a:endParaRPr>
          </a:p>
        </p:txBody>
      </p:sp>
      <p:sp>
        <p:nvSpPr>
          <p:cNvPr id="32" name="Line 5"/>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33" name="Line 5"/>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34" name="Line 5"/>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35" name="Line 5"/>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36" name="Line 5"/>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37" name="Line 5"/>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solidFill>
                <a:prstClr val="black"/>
              </a:solidFill>
            </a:endParaRPr>
          </a:p>
        </p:txBody>
      </p:sp>
      <p:sp>
        <p:nvSpPr>
          <p:cNvPr id="3" name="Rectangle 2"/>
          <p:cNvSpPr/>
          <p:nvPr/>
        </p:nvSpPr>
        <p:spPr>
          <a:xfrm>
            <a:off x="5923530" y="5449824"/>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solidFill>
                <a:prstClr val="black"/>
              </a:solidFill>
            </a:endParaRPr>
          </a:p>
        </p:txBody>
      </p:sp>
      <p:sp>
        <p:nvSpPr>
          <p:cNvPr id="38" name="Rectangle 37"/>
          <p:cNvSpPr/>
          <p:nvPr/>
        </p:nvSpPr>
        <p:spPr>
          <a:xfrm>
            <a:off x="5818632" y="5888736"/>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solidFill>
                <a:prstClr val="black"/>
              </a:solidFill>
            </a:endParaRPr>
          </a:p>
        </p:txBody>
      </p:sp>
      <p:sp>
        <p:nvSpPr>
          <p:cNvPr id="39" name="Rectangle 38"/>
          <p:cNvSpPr/>
          <p:nvPr/>
        </p:nvSpPr>
        <p:spPr>
          <a:xfrm>
            <a:off x="5257800" y="5879068"/>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solidFill>
                <a:prstClr val="black"/>
              </a:solidFill>
            </a:endParaRPr>
          </a:p>
        </p:txBody>
      </p:sp>
      <p:sp>
        <p:nvSpPr>
          <p:cNvPr id="41" name="TextBox 40"/>
          <p:cNvSpPr txBox="1"/>
          <p:nvPr/>
        </p:nvSpPr>
        <p:spPr>
          <a:xfrm>
            <a:off x="2667000" y="5558135"/>
            <a:ext cx="1789272" cy="461665"/>
          </a:xfrm>
          <a:prstGeom prst="rect">
            <a:avLst/>
          </a:prstGeom>
          <a:noFill/>
        </p:spPr>
        <p:txBody>
          <a:bodyPr wrap="none" rtlCol="0">
            <a:spAutoFit/>
          </a:bodyPr>
          <a:lstStyle/>
          <a:p>
            <a:r>
              <a:rPr lang="en-US" sz="2400" b="1" i="1" dirty="0" err="1" smtClean="0">
                <a:solidFill>
                  <a:srgbClr val="FF0000"/>
                </a:solidFill>
                <a:latin typeface="Arial" pitchFamily="34" charset="0"/>
                <a:cs typeface="Arial" pitchFamily="34" charset="0"/>
              </a:rPr>
              <a:t>r</a:t>
            </a:r>
            <a:r>
              <a:rPr lang="en-US" sz="2400" b="1" i="1" baseline="-25000" dirty="0" err="1" smtClean="0">
                <a:solidFill>
                  <a:srgbClr val="FF0000"/>
                </a:solidFill>
                <a:latin typeface="Arial" pitchFamily="34" charset="0"/>
                <a:cs typeface="Arial" pitchFamily="34" charset="0"/>
              </a:rPr>
              <a:t>j</a:t>
            </a:r>
            <a:r>
              <a:rPr lang="en-US" sz="2400" b="1" i="1" baseline="-25000" dirty="0" smtClean="0">
                <a:solidFill>
                  <a:srgbClr val="FF0000"/>
                </a:solidFill>
                <a:latin typeface="Arial" pitchFamily="34" charset="0"/>
                <a:cs typeface="Arial" pitchFamily="34" charset="0"/>
              </a:rPr>
              <a:t> </a:t>
            </a:r>
            <a:r>
              <a:rPr lang="en-US" sz="2400" b="1" i="1" dirty="0" smtClean="0">
                <a:solidFill>
                  <a:srgbClr val="FF0000"/>
                </a:solidFill>
                <a:latin typeface="Arial" pitchFamily="34" charset="0"/>
                <a:cs typeface="Arial" pitchFamily="34" charset="0"/>
              </a:rPr>
              <a:t>= </a:t>
            </a:r>
            <a:r>
              <a:rPr lang="en-US" sz="2400" b="1" i="1" dirty="0" err="1" smtClean="0">
                <a:solidFill>
                  <a:srgbClr val="008000"/>
                </a:solidFill>
                <a:latin typeface="Arial" pitchFamily="34" charset="0"/>
                <a:cs typeface="Arial" pitchFamily="34" charset="0"/>
              </a:rPr>
              <a:t>r</a:t>
            </a:r>
            <a:r>
              <a:rPr lang="en-US" sz="2400" b="1" i="1" baseline="-25000" dirty="0" err="1" smtClean="0">
                <a:solidFill>
                  <a:srgbClr val="008000"/>
                </a:solidFill>
                <a:latin typeface="Arial" pitchFamily="34" charset="0"/>
                <a:cs typeface="Arial" pitchFamily="34" charset="0"/>
              </a:rPr>
              <a:t>i</a:t>
            </a:r>
            <a:r>
              <a:rPr lang="en-US" sz="2400" b="1" i="1" dirty="0" smtClean="0">
                <a:solidFill>
                  <a:srgbClr val="008000"/>
                </a:solidFill>
                <a:latin typeface="Arial" pitchFamily="34" charset="0"/>
                <a:cs typeface="Arial" pitchFamily="34" charset="0"/>
              </a:rPr>
              <a:t>/3</a:t>
            </a:r>
            <a:r>
              <a:rPr lang="en-US" sz="2400" b="1" i="1" dirty="0" smtClean="0">
                <a:solidFill>
                  <a:prstClr val="black"/>
                </a:solidFill>
                <a:latin typeface="Arial" pitchFamily="34" charset="0"/>
                <a:cs typeface="Arial" pitchFamily="34" charset="0"/>
              </a:rPr>
              <a:t>+</a:t>
            </a:r>
            <a:r>
              <a:rPr lang="en-US" sz="2400" b="1" i="1" dirty="0" smtClean="0">
                <a:solidFill>
                  <a:srgbClr val="008000"/>
                </a:solidFill>
                <a:latin typeface="Arial" pitchFamily="34" charset="0"/>
                <a:cs typeface="Arial" pitchFamily="34" charset="0"/>
              </a:rPr>
              <a:t>r</a:t>
            </a:r>
            <a:r>
              <a:rPr lang="en-US" sz="2400" b="1" i="1" baseline="-25000" dirty="0" smtClean="0">
                <a:solidFill>
                  <a:srgbClr val="008000"/>
                </a:solidFill>
                <a:latin typeface="Arial" pitchFamily="34" charset="0"/>
                <a:cs typeface="Arial" pitchFamily="34" charset="0"/>
              </a:rPr>
              <a:t>k</a:t>
            </a:r>
            <a:r>
              <a:rPr lang="en-US" sz="2400" b="1" i="1" dirty="0" smtClean="0">
                <a:solidFill>
                  <a:srgbClr val="008000"/>
                </a:solidFill>
                <a:latin typeface="Arial" pitchFamily="34" charset="0"/>
                <a:cs typeface="Arial" pitchFamily="34" charset="0"/>
              </a:rPr>
              <a:t>/4</a:t>
            </a:r>
          </a:p>
        </p:txBody>
      </p:sp>
      <p:sp>
        <p:nvSpPr>
          <p:cNvPr id="18" name="Rectangle 17"/>
          <p:cNvSpPr/>
          <p:nvPr/>
        </p:nvSpPr>
        <p:spPr>
          <a:xfrm>
            <a:off x="5465186" y="4939546"/>
            <a:ext cx="510076" cy="369332"/>
          </a:xfrm>
          <a:prstGeom prst="rect">
            <a:avLst/>
          </a:prstGeom>
        </p:spPr>
        <p:txBody>
          <a:bodyPr wrap="none">
            <a:spAutoFit/>
          </a:bodyPr>
          <a:lstStyle/>
          <a:p>
            <a:r>
              <a:rPr lang="en-US" b="1" i="1" dirty="0" err="1" smtClean="0">
                <a:solidFill>
                  <a:srgbClr val="008000"/>
                </a:solidFill>
                <a:latin typeface="Arial" pitchFamily="34" charset="0"/>
                <a:cs typeface="Arial" pitchFamily="34" charset="0"/>
              </a:rPr>
              <a:t>r</a:t>
            </a:r>
            <a:r>
              <a:rPr lang="en-US" b="1" i="1" baseline="-25000" dirty="0" err="1" smtClean="0">
                <a:solidFill>
                  <a:srgbClr val="008000"/>
                </a:solidFill>
                <a:latin typeface="Arial" pitchFamily="34" charset="0"/>
                <a:cs typeface="Arial" pitchFamily="34" charset="0"/>
              </a:rPr>
              <a:t>i</a:t>
            </a:r>
            <a:r>
              <a:rPr lang="en-US" b="1" i="1" dirty="0" smtClean="0">
                <a:solidFill>
                  <a:srgbClr val="008000"/>
                </a:solidFill>
                <a:latin typeface="Arial" pitchFamily="34" charset="0"/>
                <a:cs typeface="Arial" pitchFamily="34" charset="0"/>
              </a:rPr>
              <a:t>/3</a:t>
            </a:r>
            <a:endParaRPr lang="en-US" b="1" i="1" dirty="0">
              <a:solidFill>
                <a:srgbClr val="008000"/>
              </a:solidFill>
              <a:latin typeface="Arial" pitchFamily="34" charset="0"/>
              <a:cs typeface="Arial" pitchFamily="34" charset="0"/>
            </a:endParaRPr>
          </a:p>
        </p:txBody>
      </p:sp>
      <p:sp>
        <p:nvSpPr>
          <p:cNvPr id="19" name="Rectangle 18"/>
          <p:cNvSpPr/>
          <p:nvPr/>
        </p:nvSpPr>
        <p:spPr>
          <a:xfrm>
            <a:off x="5943600" y="5029200"/>
            <a:ext cx="551754" cy="369332"/>
          </a:xfrm>
          <a:prstGeom prst="rect">
            <a:avLst/>
          </a:prstGeom>
        </p:spPr>
        <p:txBody>
          <a:bodyPr wrap="none">
            <a:spAutoFit/>
          </a:bodyPr>
          <a:lstStyle/>
          <a:p>
            <a:r>
              <a:rPr lang="en-US" b="1" i="1" dirty="0" err="1" smtClean="0">
                <a:solidFill>
                  <a:srgbClr val="008000"/>
                </a:solidFill>
                <a:latin typeface="Arial" pitchFamily="34" charset="0"/>
                <a:cs typeface="Arial" pitchFamily="34" charset="0"/>
              </a:rPr>
              <a:t>r</a:t>
            </a:r>
            <a:r>
              <a:rPr lang="en-US" b="1" i="1" baseline="-25000" dirty="0" err="1" smtClean="0">
                <a:solidFill>
                  <a:srgbClr val="008000"/>
                </a:solidFill>
                <a:latin typeface="Arial" pitchFamily="34" charset="0"/>
                <a:cs typeface="Arial" pitchFamily="34" charset="0"/>
              </a:rPr>
              <a:t>k</a:t>
            </a:r>
            <a:r>
              <a:rPr lang="en-US" b="1" i="1" dirty="0" smtClean="0">
                <a:solidFill>
                  <a:srgbClr val="008000"/>
                </a:solidFill>
                <a:latin typeface="Arial" pitchFamily="34" charset="0"/>
                <a:cs typeface="Arial" pitchFamily="34" charset="0"/>
              </a:rPr>
              <a:t>/4</a:t>
            </a:r>
            <a:endParaRPr lang="en-US" b="1"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25395765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 The “Flow” Model</a:t>
            </a:r>
            <a:endParaRPr lang="en-US" dirty="0"/>
          </a:p>
        </p:txBody>
      </p:sp>
      <p:sp>
        <p:nvSpPr>
          <p:cNvPr id="3" name="Content Placeholder 2"/>
          <p:cNvSpPr>
            <a:spLocks noGrp="1"/>
          </p:cNvSpPr>
          <p:nvPr>
            <p:ph idx="1"/>
          </p:nvPr>
        </p:nvSpPr>
        <p:spPr>
          <a:xfrm>
            <a:off x="457200" y="1295400"/>
            <a:ext cx="5715000" cy="5257801"/>
          </a:xfrm>
        </p:spPr>
        <p:txBody>
          <a:bodyPr/>
          <a:lstStyle/>
          <a:p>
            <a:r>
              <a:rPr lang="en-US" b="1" dirty="0" smtClean="0">
                <a:solidFill>
                  <a:srgbClr val="D60093"/>
                </a:solidFill>
              </a:rPr>
              <a:t>A “vote” from an important page is worth more</a:t>
            </a:r>
          </a:p>
          <a:p>
            <a:r>
              <a:rPr lang="en-US" b="1" dirty="0" smtClean="0">
                <a:solidFill>
                  <a:srgbClr val="0000FF"/>
                </a:solidFill>
              </a:rPr>
              <a:t>A page is important if it is pointed to by other important pages</a:t>
            </a:r>
          </a:p>
          <a:p>
            <a:r>
              <a:rPr lang="en-US" b="1" dirty="0" smtClean="0"/>
              <a:t>Define a “rank” </a:t>
            </a:r>
            <a:r>
              <a:rPr lang="en-US" b="1" i="1" dirty="0" err="1" smtClean="0">
                <a:latin typeface="Times New Roman" pitchFamily="18" charset="0"/>
                <a:cs typeface="Times New Roman" pitchFamily="18" charset="0"/>
              </a:rPr>
              <a:t>r</a:t>
            </a:r>
            <a:r>
              <a:rPr lang="en-US" b="1" i="1" baseline="-25000" dirty="0" err="1" smtClean="0">
                <a:latin typeface="Times New Roman" pitchFamily="18" charset="0"/>
                <a:cs typeface="Times New Roman" pitchFamily="18" charset="0"/>
              </a:rPr>
              <a:t>j</a:t>
            </a:r>
            <a:r>
              <a:rPr lang="en-US" b="1" dirty="0" smtClean="0"/>
              <a:t> for page </a:t>
            </a:r>
            <a:r>
              <a:rPr lang="en-US" b="1" i="1" dirty="0" smtClean="0">
                <a:latin typeface="Times New Roman" pitchFamily="18" charset="0"/>
                <a:cs typeface="Times New Roman" pitchFamily="18" charset="0"/>
              </a:rPr>
              <a:t>j</a:t>
            </a:r>
          </a:p>
        </p:txBody>
      </p:sp>
      <p:graphicFrame>
        <p:nvGraphicFramePr>
          <p:cNvPr id="31746" name="Object 2"/>
          <p:cNvGraphicFramePr>
            <a:graphicFrameLocks noChangeAspect="1"/>
          </p:cNvGraphicFramePr>
          <p:nvPr>
            <p:extLst>
              <p:ext uri="{D42A27DB-BD31-4B8C-83A1-F6EECF244321}">
                <p14:modId xmlns:p14="http://schemas.microsoft.com/office/powerpoint/2010/main" val="3086853326"/>
              </p:ext>
            </p:extLst>
          </p:nvPr>
        </p:nvGraphicFramePr>
        <p:xfrm>
          <a:off x="2154238" y="4484688"/>
          <a:ext cx="2111375" cy="1436687"/>
        </p:xfrm>
        <a:graphic>
          <a:graphicData uri="http://schemas.openxmlformats.org/presentationml/2006/ole">
            <mc:AlternateContent xmlns:mc="http://schemas.openxmlformats.org/markup-compatibility/2006">
              <mc:Choice xmlns:v="urn:schemas-microsoft-com:vml" Requires="v">
                <p:oleObj spid="_x0000_s3076" name="Equation" r:id="rId3" imgW="634680" imgH="431640" progId="Equation.3">
                  <p:embed/>
                </p:oleObj>
              </mc:Choice>
              <mc:Fallback>
                <p:oleObj name="Equation" r:id="rId3" imgW="634680" imgH="431640" progId="Equation.3">
                  <p:embed/>
                  <p:pic>
                    <p:nvPicPr>
                      <p:cNvPr id="0" name=""/>
                      <p:cNvPicPr>
                        <a:picLocks noChangeAspect="1" noChangeArrowheads="1"/>
                      </p:cNvPicPr>
                      <p:nvPr/>
                    </p:nvPicPr>
                    <p:blipFill>
                      <a:blip r:embed="rId4"/>
                      <a:srcRect/>
                      <a:stretch>
                        <a:fillRect/>
                      </a:stretch>
                    </p:blipFill>
                    <p:spPr bwMode="auto">
                      <a:xfrm>
                        <a:off x="2154238" y="4484688"/>
                        <a:ext cx="2111375" cy="1436687"/>
                      </a:xfrm>
                      <a:prstGeom prst="rect">
                        <a:avLst/>
                      </a:prstGeom>
                      <a:noFill/>
                      <a:extLst/>
                    </p:spPr>
                  </p:pic>
                </p:oleObj>
              </mc:Fallback>
            </mc:AlternateContent>
          </a:graphicData>
        </a:graphic>
      </p:graphicFrame>
      <p:grpSp>
        <p:nvGrpSpPr>
          <p:cNvPr id="49" name="Group 48"/>
          <p:cNvGrpSpPr/>
          <p:nvPr/>
        </p:nvGrpSpPr>
        <p:grpSpPr>
          <a:xfrm>
            <a:off x="6572250" y="1905000"/>
            <a:ext cx="2495550" cy="2900065"/>
            <a:chOff x="6572250" y="1905000"/>
            <a:chExt cx="2495550" cy="2900065"/>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dirty="0" smtClean="0">
                  <a:solidFill>
                    <a:prstClr val="white"/>
                  </a:solidFill>
                  <a:latin typeface="Times New Roman" pitchFamily="18" charset="0"/>
                  <a:cs typeface="Times New Roman" pitchFamily="18" charset="0"/>
                </a:rPr>
                <a:t>y</a:t>
              </a:r>
              <a:endParaRPr lang="en-US" sz="2400" b="1" dirty="0">
                <a:solidFill>
                  <a:prstClr val="white"/>
                </a:solidFill>
                <a:latin typeface="Times New Roman" pitchFamily="18" charset="0"/>
                <a:cs typeface="Times New Roman" pitchFamily="18" charset="0"/>
              </a:endParaRP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dirty="0" smtClean="0">
                  <a:solidFill>
                    <a:prstClr val="white"/>
                  </a:solidFill>
                  <a:latin typeface="Times New Roman" charset="0"/>
                </a:rPr>
                <a:t>m</a:t>
              </a:r>
              <a:endParaRPr lang="en-US" sz="2400" b="1" dirty="0">
                <a:solidFill>
                  <a:prstClr val="white"/>
                </a:solidFill>
                <a:latin typeface="Times New Roman" charset="0"/>
              </a:endParaRP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dirty="0" smtClean="0">
                  <a:solidFill>
                    <a:prstClr val="white"/>
                  </a:solidFill>
                  <a:latin typeface="Times New Roman" pitchFamily="18" charset="0"/>
                  <a:cs typeface="Times New Roman" pitchFamily="18" charset="0"/>
                </a:rPr>
                <a:t>a</a:t>
              </a:r>
              <a:endParaRPr lang="en-US" sz="2400" b="1" dirty="0">
                <a:solidFill>
                  <a:prstClr val="white"/>
                </a:solidFill>
                <a:latin typeface="Times New Roman" pitchFamily="18" charset="0"/>
                <a:cs typeface="Times New Roman" pitchFamily="18" charset="0"/>
              </a:endParaRPr>
            </a:p>
          </p:txBody>
        </p:sp>
        <p:sp>
          <p:nvSpPr>
            <p:cNvPr id="31" name="Line 7"/>
            <p:cNvSpPr>
              <a:spLocks noChangeShapeType="1"/>
            </p:cNvSpPr>
            <p:nvPr/>
          </p:nvSpPr>
          <p:spPr bwMode="auto">
            <a:xfrm flipV="1">
              <a:off x="6877050" y="2971800"/>
              <a:ext cx="685799" cy="1143000"/>
            </a:xfrm>
            <a:prstGeom prst="line">
              <a:avLst/>
            </a:prstGeom>
            <a:noFill/>
            <a:ln w="9525">
              <a:solidFill>
                <a:schemeClr val="tx1"/>
              </a:solidFill>
              <a:round/>
              <a:headEnd/>
              <a:tailEnd type="triangle" w="med" len="med"/>
            </a:ln>
          </p:spPr>
          <p:txBody>
            <a:bodyPr wrap="none" anchor="ctr"/>
            <a:lstStyle/>
            <a:p>
              <a:endParaRPr lang="en-US">
                <a:solidFill>
                  <a:prstClr val="black"/>
                </a:solidFill>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tx1"/>
              </a:solidFill>
              <a:round/>
              <a:headEnd/>
              <a:tailEnd type="triangle" w="med" len="med"/>
            </a:ln>
          </p:spPr>
          <p:txBody>
            <a:bodyPr wrap="none" anchor="ctr"/>
            <a:lstStyle/>
            <a:p>
              <a:endParaRPr lang="en-US">
                <a:solidFill>
                  <a:prstClr val="black"/>
                </a:solidFill>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tx1"/>
              </a:solidFill>
              <a:round/>
              <a:headEnd/>
              <a:tailEnd type="triangle" w="med" len="med"/>
            </a:ln>
          </p:spPr>
          <p:txBody>
            <a:bodyPr wrap="none" anchor="ctr"/>
            <a:lstStyle/>
            <a:p>
              <a:endParaRPr lang="en-US">
                <a:solidFill>
                  <a:prstClr val="black"/>
                </a:solidFill>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tx1"/>
              </a:solidFill>
              <a:round/>
              <a:headEnd/>
              <a:tailEnd type="triangle" w="med" len="med"/>
            </a:ln>
          </p:spPr>
          <p:txBody>
            <a:bodyPr wrap="none" anchor="ctr"/>
            <a:lstStyle/>
            <a:p>
              <a:endParaRPr lang="en-US">
                <a:solidFill>
                  <a:prstClr val="black"/>
                </a:solidFill>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tx1"/>
              </a:solidFill>
              <a:round/>
              <a:headEnd/>
              <a:tailEnd type="triangle" w="med" len="med"/>
            </a:ln>
          </p:spPr>
        </p:cxnSp>
        <p:sp>
          <p:nvSpPr>
            <p:cNvPr id="39" name="Text Box 16"/>
            <p:cNvSpPr txBox="1">
              <a:spLocks noChangeArrowheads="1"/>
            </p:cNvSpPr>
            <p:nvPr/>
          </p:nvSpPr>
          <p:spPr bwMode="auto">
            <a:xfrm>
              <a:off x="7165975" y="4343400"/>
              <a:ext cx="559769" cy="461665"/>
            </a:xfrm>
            <a:prstGeom prst="rect">
              <a:avLst/>
            </a:prstGeom>
            <a:noFill/>
            <a:ln w="9525">
              <a:noFill/>
              <a:miter lim="800000"/>
              <a:headEnd/>
              <a:tailEnd/>
            </a:ln>
          </p:spPr>
          <p:txBody>
            <a:bodyPr wrap="none">
              <a:spAutoFit/>
            </a:bodyPr>
            <a:lstStyle/>
            <a:p>
              <a:r>
                <a:rPr lang="en-US" sz="2400" dirty="0" smtClean="0">
                  <a:solidFill>
                    <a:prstClr val="black"/>
                  </a:solidFill>
                  <a:latin typeface="Times New Roman" pitchFamily="18" charset="0"/>
                  <a:cs typeface="Times New Roman" pitchFamily="18" charset="0"/>
                </a:rPr>
                <a:t>a/2</a:t>
              </a:r>
              <a:endParaRPr lang="en-US" sz="2400" dirty="0">
                <a:solidFill>
                  <a:prstClr val="black"/>
                </a:solidFill>
                <a:latin typeface="Times New Roman" pitchFamily="18" charset="0"/>
                <a:cs typeface="Times New Roman" pitchFamily="18" charset="0"/>
              </a:endParaRPr>
            </a:p>
          </p:txBody>
        </p:sp>
        <p:sp>
          <p:nvSpPr>
            <p:cNvPr id="40" name="Text Box 17"/>
            <p:cNvSpPr txBox="1">
              <a:spLocks noChangeArrowheads="1"/>
            </p:cNvSpPr>
            <p:nvPr/>
          </p:nvSpPr>
          <p:spPr bwMode="auto">
            <a:xfrm>
              <a:off x="7239000" y="3505200"/>
              <a:ext cx="577402" cy="461665"/>
            </a:xfrm>
            <a:prstGeom prst="rect">
              <a:avLst/>
            </a:prstGeom>
            <a:noFill/>
            <a:ln w="9525">
              <a:noFill/>
              <a:miter lim="800000"/>
              <a:headEnd/>
              <a:tailEnd/>
            </a:ln>
          </p:spPr>
          <p:txBody>
            <a:bodyPr wrap="none">
              <a:spAutoFit/>
            </a:bodyPr>
            <a:lstStyle/>
            <a:p>
              <a:r>
                <a:rPr lang="en-US" sz="2400" dirty="0">
                  <a:solidFill>
                    <a:prstClr val="black"/>
                  </a:solidFill>
                  <a:latin typeface="Times New Roman" pitchFamily="18" charset="0"/>
                  <a:cs typeface="Times New Roman" pitchFamily="18" charset="0"/>
                </a:rPr>
                <a:t>y/2</a:t>
              </a:r>
            </a:p>
          </p:txBody>
        </p:sp>
        <p:sp>
          <p:nvSpPr>
            <p:cNvPr id="42" name="Text Box 19"/>
            <p:cNvSpPr txBox="1">
              <a:spLocks noChangeArrowheads="1"/>
            </p:cNvSpPr>
            <p:nvPr/>
          </p:nvSpPr>
          <p:spPr bwMode="auto">
            <a:xfrm>
              <a:off x="6705600" y="3200400"/>
              <a:ext cx="577402" cy="461665"/>
            </a:xfrm>
            <a:prstGeom prst="rect">
              <a:avLst/>
            </a:prstGeom>
            <a:noFill/>
            <a:ln w="9525">
              <a:noFill/>
              <a:miter lim="800000"/>
              <a:headEnd/>
              <a:tailEnd/>
            </a:ln>
          </p:spPr>
          <p:txBody>
            <a:bodyPr wrap="none">
              <a:spAutoFit/>
            </a:bodyPr>
            <a:lstStyle/>
            <a:p>
              <a:r>
                <a:rPr lang="en-US" sz="2400" dirty="0">
                  <a:solidFill>
                    <a:prstClr val="black"/>
                  </a:solidFill>
                  <a:latin typeface="Times New Roman" pitchFamily="18" charset="0"/>
                  <a:cs typeface="Times New Roman" pitchFamily="18" charset="0"/>
                </a:rPr>
                <a:t>a/2</a:t>
              </a:r>
            </a:p>
          </p:txBody>
        </p:sp>
        <p:sp>
          <p:nvSpPr>
            <p:cNvPr id="43" name="Text Box 20"/>
            <p:cNvSpPr txBox="1">
              <a:spLocks noChangeArrowheads="1"/>
            </p:cNvSpPr>
            <p:nvPr/>
          </p:nvSpPr>
          <p:spPr bwMode="auto">
            <a:xfrm>
              <a:off x="7696200" y="3886200"/>
              <a:ext cx="423514" cy="461665"/>
            </a:xfrm>
            <a:prstGeom prst="rect">
              <a:avLst/>
            </a:prstGeom>
            <a:noFill/>
            <a:ln w="9525">
              <a:noFill/>
              <a:miter lim="800000"/>
              <a:headEnd/>
              <a:tailEnd/>
            </a:ln>
          </p:spPr>
          <p:txBody>
            <a:bodyPr wrap="none">
              <a:spAutoFit/>
            </a:bodyPr>
            <a:lstStyle/>
            <a:p>
              <a:r>
                <a:rPr lang="en-US" sz="2400" dirty="0">
                  <a:solidFill>
                    <a:prstClr val="black"/>
                  </a:solidFill>
                  <a:latin typeface="Times New Roman" pitchFamily="18" charset="0"/>
                  <a:cs typeface="Times New Roman" pitchFamily="18" charset="0"/>
                </a:rPr>
                <a:t>m</a:t>
              </a:r>
            </a:p>
          </p:txBody>
        </p:sp>
        <p:sp>
          <p:nvSpPr>
            <p:cNvPr id="45" name="Text Box 17"/>
            <p:cNvSpPr txBox="1">
              <a:spLocks noChangeArrowheads="1"/>
            </p:cNvSpPr>
            <p:nvPr/>
          </p:nvSpPr>
          <p:spPr bwMode="auto">
            <a:xfrm>
              <a:off x="7391400" y="1905000"/>
              <a:ext cx="577402" cy="461665"/>
            </a:xfrm>
            <a:prstGeom prst="rect">
              <a:avLst/>
            </a:prstGeom>
            <a:noFill/>
            <a:ln w="9525">
              <a:noFill/>
              <a:miter lim="800000"/>
              <a:headEnd/>
              <a:tailEnd/>
            </a:ln>
          </p:spPr>
          <p:txBody>
            <a:bodyPr wrap="none">
              <a:spAutoFit/>
            </a:bodyPr>
            <a:lstStyle/>
            <a:p>
              <a:r>
                <a:rPr lang="en-US" sz="2400" dirty="0">
                  <a:solidFill>
                    <a:prstClr val="black"/>
                  </a:solidFill>
                  <a:latin typeface="Times New Roman" pitchFamily="18" charset="0"/>
                  <a:cs typeface="Times New Roman" pitchFamily="18" charset="0"/>
                </a:rPr>
                <a:t>y/2</a:t>
              </a:r>
            </a:p>
          </p:txBody>
        </p:sp>
      </p:grpSp>
      <p:sp>
        <p:nvSpPr>
          <p:cNvPr id="48" name="TextBox 47"/>
          <p:cNvSpPr txBox="1"/>
          <p:nvPr/>
        </p:nvSpPr>
        <p:spPr>
          <a:xfrm>
            <a:off x="6400800" y="4953000"/>
            <a:ext cx="196560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
        <p:nvSpPr>
          <p:cNvPr id="27" name="Rectangle 26"/>
          <p:cNvSpPr/>
          <p:nvPr/>
        </p:nvSpPr>
        <p:spPr>
          <a:xfrm>
            <a:off x="6324600" y="525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057400" y="6248400"/>
                <a:ext cx="3004284" cy="369332"/>
              </a:xfrm>
              <a:prstGeom prst="rect">
                <a:avLst/>
              </a:prstGeom>
              <a:noFill/>
            </p:spPr>
            <p:txBody>
              <a:bodyPr wrap="none" rtlCol="0">
                <a:spAutoFit/>
              </a:bodyPr>
              <a:lstStyle/>
              <a:p>
                <a14:m>
                  <m:oMath xmlns:m="http://schemas.openxmlformats.org/officeDocument/2006/math">
                    <m:sSub>
                      <m:sSubPr>
                        <m:ctrlPr>
                          <a:rPr lang="en-US" b="1" i="1" dirty="0" smtClean="0">
                            <a:solidFill>
                              <a:srgbClr val="008000"/>
                            </a:solidFill>
                            <a:latin typeface="Cambria Math"/>
                            <a:cs typeface="Arial" pitchFamily="34" charset="0"/>
                          </a:rPr>
                        </m:ctrlPr>
                      </m:sSubPr>
                      <m:e>
                        <m:r>
                          <a:rPr lang="en-US" b="1" i="1" dirty="0" smtClean="0">
                            <a:solidFill>
                              <a:srgbClr val="008000"/>
                            </a:solidFill>
                            <a:latin typeface="Cambria Math"/>
                            <a:cs typeface="Arial" pitchFamily="34" charset="0"/>
                          </a:rPr>
                          <m:t>𝒅</m:t>
                        </m:r>
                      </m:e>
                      <m:sub>
                        <m:r>
                          <a:rPr lang="en-US" b="1" i="1" dirty="0" smtClean="0">
                            <a:solidFill>
                              <a:srgbClr val="008000"/>
                            </a:solidFill>
                            <a:latin typeface="Cambria Math"/>
                            <a:cs typeface="Arial" pitchFamily="34" charset="0"/>
                          </a:rPr>
                          <m:t>𝒊</m:t>
                        </m:r>
                      </m:sub>
                    </m:sSub>
                  </m:oMath>
                </a14:m>
                <a:r>
                  <a:rPr lang="en-US" b="1" dirty="0" smtClean="0">
                    <a:solidFill>
                      <a:srgbClr val="008000"/>
                    </a:solidFill>
                    <a:latin typeface="Arial" pitchFamily="34" charset="0"/>
                    <a:cs typeface="Arial" pitchFamily="34" charset="0"/>
                  </a:rPr>
                  <a:t> … out-degree of node </a:t>
                </a:r>
                <a14:m>
                  <m:oMath xmlns:m="http://schemas.openxmlformats.org/officeDocument/2006/math">
                    <m:r>
                      <a:rPr lang="en-US" b="1" i="1" dirty="0" smtClean="0">
                        <a:solidFill>
                          <a:srgbClr val="008000"/>
                        </a:solidFill>
                        <a:latin typeface="Cambria Math"/>
                        <a:cs typeface="Arial" pitchFamily="34" charset="0"/>
                      </a:rPr>
                      <m:t>𝒊</m:t>
                    </m:r>
                  </m:oMath>
                </a14:m>
                <a:endParaRPr lang="en-US" b="1" dirty="0" smtClean="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57400" y="6248400"/>
                <a:ext cx="3004284" cy="369332"/>
              </a:xfrm>
              <a:prstGeom prst="rect">
                <a:avLst/>
              </a:prstGeom>
              <a:blipFill rotWithShape="1">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5303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Solving the </a:t>
            </a:r>
            <a:r>
              <a:rPr lang="en-US" dirty="0" smtClean="0">
                <a:solidFill>
                  <a:schemeClr val="accent1">
                    <a:satMod val="150000"/>
                  </a:schemeClr>
                </a:solidFill>
              </a:rPr>
              <a:t>Flow Equations</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457200" y="1295400"/>
                <a:ext cx="8229600" cy="5410200"/>
              </a:xfrm>
            </p:spPr>
            <p:txBody>
              <a:bodyPr>
                <a:normAutofit lnSpcReduction="10000"/>
              </a:bodyPr>
              <a:lstStyle/>
              <a:p>
                <a:r>
                  <a:rPr lang="en-US" b="1" dirty="0" smtClean="0">
                    <a:solidFill>
                      <a:srgbClr val="0000FF"/>
                    </a:solidFill>
                  </a:rPr>
                  <a:t>3 equations, 3 unknowns, </a:t>
                </a:r>
                <a:br>
                  <a:rPr lang="en-US" b="1" dirty="0" smtClean="0">
                    <a:solidFill>
                      <a:srgbClr val="0000FF"/>
                    </a:solidFill>
                  </a:rPr>
                </a:br>
                <a:r>
                  <a:rPr lang="en-US" b="1" dirty="0" smtClean="0">
                    <a:solidFill>
                      <a:srgbClr val="0000FF"/>
                    </a:solidFill>
                  </a:rPr>
                  <a:t>no constants</a:t>
                </a:r>
              </a:p>
              <a:p>
                <a:pPr lvl="1"/>
                <a:r>
                  <a:rPr lang="en-US" dirty="0" smtClean="0"/>
                  <a:t>No unique solution</a:t>
                </a:r>
              </a:p>
              <a:p>
                <a:pPr lvl="1"/>
                <a:r>
                  <a:rPr lang="en-US" dirty="0" smtClean="0"/>
                  <a:t>All solutions equivalent modulo the scale factor</a:t>
                </a:r>
              </a:p>
              <a:p>
                <a:r>
                  <a:rPr lang="en-US" b="1" dirty="0" smtClean="0">
                    <a:solidFill>
                      <a:srgbClr val="008000"/>
                    </a:solidFill>
                  </a:rPr>
                  <a:t>Additional constraint forces uniqueness:</a:t>
                </a:r>
              </a:p>
              <a:p>
                <a:pPr lvl="1"/>
                <a14:m>
                  <m:oMath xmlns:m="http://schemas.openxmlformats.org/officeDocument/2006/math">
                    <m:sSub>
                      <m:sSubPr>
                        <m:ctrlPr>
                          <a:rPr lang="en-US" b="1" i="1" dirty="0" smtClean="0">
                            <a:latin typeface="Cambria Math"/>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dirty="0" smtClean="0">
                  <a:latin typeface="Arial" pitchFamily="34" charset="0"/>
                  <a:cs typeface="Arial" pitchFamily="34" charset="0"/>
                </a:endParaRPr>
              </a:p>
              <a:p>
                <a:pPr lvl="1"/>
                <a:r>
                  <a:rPr lang="en-US" b="1" dirty="0">
                    <a:solidFill>
                      <a:srgbClr val="008000"/>
                    </a:solidFill>
                    <a:cs typeface="Arial" pitchFamily="34" charset="0"/>
                  </a:rPr>
                  <a:t>S</a:t>
                </a:r>
                <a:r>
                  <a:rPr lang="en-US" b="1" dirty="0" smtClean="0">
                    <a:solidFill>
                      <a:srgbClr val="008000"/>
                    </a:solidFill>
                    <a:cs typeface="Arial" pitchFamily="34" charset="0"/>
                  </a:rPr>
                  <a:t>olution:</a:t>
                </a:r>
                <a:r>
                  <a:rPr lang="en-US" b="1" dirty="0" smtClean="0">
                    <a:cs typeface="Arial" pitchFamily="34" charset="0"/>
                  </a:rPr>
                  <a:t> </a:t>
                </a:r>
                <a14:m>
                  <m:oMath xmlns:m="http://schemas.openxmlformats.org/officeDocument/2006/math">
                    <m:sSub>
                      <m:sSubPr>
                        <m:ctrlPr>
                          <a:rPr lang="en-US" b="1" i="1" dirty="0" smtClean="0">
                            <a:latin typeface="Cambria Math"/>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dirty="0" smtClean="0">
                  <a:latin typeface="Arial" pitchFamily="34" charset="0"/>
                  <a:cs typeface="Arial" pitchFamily="34" charset="0"/>
                </a:endParaRPr>
              </a:p>
              <a:p>
                <a:r>
                  <a:rPr lang="en-US" b="1" dirty="0" smtClean="0">
                    <a:solidFill>
                      <a:srgbClr val="D60093"/>
                    </a:solidFill>
                  </a:rPr>
                  <a:t>Gaussian elimination method works for </a:t>
                </a:r>
                <a:br>
                  <a:rPr lang="en-US" b="1" dirty="0" smtClean="0">
                    <a:solidFill>
                      <a:srgbClr val="D60093"/>
                    </a:solidFill>
                  </a:rPr>
                </a:br>
                <a:r>
                  <a:rPr lang="en-US" b="1" dirty="0" smtClean="0">
                    <a:solidFill>
                      <a:srgbClr val="D60093"/>
                    </a:solidFill>
                  </a:rPr>
                  <a:t>small examples, but we need a better method for large web-size graphs</a:t>
                </a:r>
              </a:p>
              <a:p>
                <a:r>
                  <a:rPr lang="en-US" b="1" dirty="0" smtClean="0">
                    <a:solidFill>
                      <a:srgbClr val="0000FF"/>
                    </a:solidFill>
                  </a:rPr>
                  <a:t>We need a new formulation!</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457200" y="1295400"/>
                <a:ext cx="8229600" cy="5410200"/>
              </a:xfrm>
              <a:blipFill rotWithShape="1">
                <a:blip r:embed="rId3"/>
                <a:stretch>
                  <a:fillRect t="-1578" b="-3269"/>
                </a:stretch>
              </a:blipFill>
            </p:spPr>
            <p:txBody>
              <a:bodyPr/>
              <a:lstStyle/>
              <a:p>
                <a:r>
                  <a:rPr lang="en-US">
                    <a:noFill/>
                  </a:rPr>
                  <a:t> </a:t>
                </a:r>
              </a:p>
            </p:txBody>
          </p:sp>
        </mc:Fallback>
      </mc:AlternateContent>
      <p:sp>
        <p:nvSpPr>
          <p:cNvPr id="7" name="Rectangle 6"/>
          <p:cNvSpPr/>
          <p:nvPr/>
        </p:nvSpPr>
        <p:spPr>
          <a:xfrm>
            <a:off x="6629400" y="144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8" name="TextBox 7"/>
          <p:cNvSpPr txBox="1"/>
          <p:nvPr/>
        </p:nvSpPr>
        <p:spPr>
          <a:xfrm>
            <a:off x="6613567" y="1230868"/>
            <a:ext cx="176843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Tree>
    <p:extLst>
      <p:ext uri="{BB962C8B-B14F-4D97-AF65-F5344CB8AC3E}">
        <p14:creationId xmlns:p14="http://schemas.microsoft.com/office/powerpoint/2010/main" val="257274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Example: Flow Equations &amp; M</a:t>
            </a:r>
            <a:endParaRPr lang="en-US" dirty="0">
              <a:solidFill>
                <a:schemeClr val="accent1">
                  <a:satMod val="150000"/>
                </a:schemeClr>
              </a:solidFill>
            </a:endParaRPr>
          </a:p>
        </p:txBody>
      </p:sp>
      <p:grpSp>
        <p:nvGrpSpPr>
          <p:cNvPr id="3" name="Group 26"/>
          <p:cNvGrpSpPr>
            <a:grpSpLocks/>
          </p:cNvGrpSpPr>
          <p:nvPr/>
        </p:nvGrpSpPr>
        <p:grpSpPr bwMode="auto">
          <a:xfrm>
            <a:off x="5759450" y="3735388"/>
            <a:ext cx="2774950" cy="2055813"/>
            <a:chOff x="3628" y="2353"/>
            <a:chExt cx="1748" cy="1295"/>
          </a:xfrm>
        </p:grpSpPr>
        <p:sp>
          <p:nvSpPr>
            <p:cNvPr id="51233" name="Text Box 16"/>
            <p:cNvSpPr txBox="1">
              <a:spLocks noChangeArrowheads="1"/>
            </p:cNvSpPr>
            <p:nvPr/>
          </p:nvSpPr>
          <p:spPr bwMode="auto">
            <a:xfrm>
              <a:off x="4279" y="2353"/>
              <a:ext cx="737" cy="330"/>
            </a:xfrm>
            <a:prstGeom prst="rect">
              <a:avLst/>
            </a:prstGeom>
            <a:noFill/>
            <a:ln w="9525">
              <a:noFill/>
              <a:miter lim="800000"/>
              <a:headEnd/>
              <a:tailEnd/>
            </a:ln>
          </p:spPr>
          <p:txBody>
            <a:bodyPr wrap="none">
              <a:spAutoFit/>
            </a:bodyPr>
            <a:lstStyle/>
            <a:p>
              <a:r>
                <a:rPr lang="en-US" sz="2800" b="1" i="1" dirty="0">
                  <a:solidFill>
                    <a:srgbClr val="008000"/>
                  </a:solidFill>
                </a:rPr>
                <a:t>r = </a:t>
              </a:r>
              <a:r>
                <a:rPr lang="en-US" sz="2800" b="1" i="1" dirty="0" err="1" smtClean="0">
                  <a:solidFill>
                    <a:srgbClr val="008000"/>
                  </a:solidFill>
                </a:rPr>
                <a:t>M∙r</a:t>
              </a:r>
              <a:endParaRPr lang="en-US" sz="2800" b="1" i="1" dirty="0">
                <a:solidFill>
                  <a:srgbClr val="008000"/>
                </a:solidFill>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solidFill>
                  <a:prstClr val="black"/>
                </a:solidFill>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dirty="0">
                  <a:solidFill>
                    <a:prstClr val="black"/>
                  </a:solidFill>
                  <a:latin typeface="Times New Roman" pitchFamily="18" charset="0"/>
                </a:rPr>
                <a:t> y       ½    ½    0     y</a:t>
              </a:r>
            </a:p>
            <a:p>
              <a:r>
                <a:rPr lang="en-US" sz="2400" dirty="0">
                  <a:solidFill>
                    <a:prstClr val="black"/>
                  </a:solidFill>
                  <a:latin typeface="Times New Roman" pitchFamily="18" charset="0"/>
                </a:rPr>
                <a:t> a   =  ½     0    1     a</a:t>
              </a:r>
            </a:p>
            <a:p>
              <a:r>
                <a:rPr lang="en-US" sz="2400" dirty="0">
                  <a:solidFill>
                    <a:prstClr val="black"/>
                  </a:solidFill>
                  <a:latin typeface="Times New Roman" pitchFamily="18" charset="0"/>
                </a:rPr>
                <a:t> m       0    ½    0    m</a:t>
              </a: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solidFill>
                  <a:prstClr val="black"/>
                </a:solidFill>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solidFill>
                  <a:prstClr val="black"/>
                </a:solidFill>
              </a:endParaRPr>
            </a:p>
          </p:txBody>
        </p:sp>
      </p:gr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y</a:t>
              </a:r>
              <a:endParaRPr lang="en-US" sz="2400" b="1" dirty="0">
                <a:solidFill>
                  <a:prstClr val="white"/>
                </a:solidFill>
                <a:latin typeface="Arial" pitchFamily="34" charset="0"/>
                <a:cs typeface="Arial" pitchFamily="34" charset="0"/>
              </a:endParaRP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a</a:t>
              </a:r>
              <a:endParaRPr lang="en-US" sz="2400" b="1" dirty="0">
                <a:solidFill>
                  <a:prstClr val="white"/>
                </a:solidFill>
                <a:latin typeface="Arial" pitchFamily="34" charset="0"/>
                <a:cs typeface="Arial" pitchFamily="34" charset="0"/>
              </a:endParaRP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m</a:t>
              </a:r>
              <a:endParaRPr lang="en-US" sz="2400" b="1" dirty="0">
                <a:solidFill>
                  <a:prstClr val="white"/>
                </a:solidFill>
                <a:latin typeface="Arial" pitchFamily="34" charset="0"/>
                <a:cs typeface="Arial" pitchFamily="34" charset="0"/>
              </a:endParaRPr>
            </a:p>
          </p:txBody>
        </p:sp>
      </p:grpSp>
      <p:graphicFrame>
        <p:nvGraphicFramePr>
          <p:cNvPr id="35" name="Table 34"/>
          <p:cNvGraphicFramePr>
            <a:graphicFrameLocks noGrp="1"/>
          </p:cNvGraphicFramePr>
          <p:nvPr>
            <p:extLst>
              <p:ext uri="{D42A27DB-BD31-4B8C-83A1-F6EECF244321}">
                <p14:modId xmlns:p14="http://schemas.microsoft.com/office/powerpoint/2010/main" val="797367833"/>
              </p:ext>
            </p:extLst>
          </p:nvPr>
        </p:nvGraphicFramePr>
        <p:xfrm>
          <a:off x="5927725" y="1676400"/>
          <a:ext cx="2438400" cy="182880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sz="2400" dirty="0">
                        <a:latin typeface="Times New Roman" pitchFamily="18" charset="0"/>
                        <a:cs typeface="Times New Roman" pitchFamily="18" charset="0"/>
                      </a:endParaRPr>
                    </a:p>
                  </a:txBody>
                  <a:tcPr/>
                </a:tc>
                <a:tc>
                  <a:txBody>
                    <a:bodyPr/>
                    <a:lstStyle/>
                    <a:p>
                      <a:pPr algn="ctr"/>
                      <a:r>
                        <a:rPr lang="en-US" sz="2400" b="1" dirty="0" smtClean="0">
                          <a:solidFill>
                            <a:srgbClr val="008000"/>
                          </a:solidFill>
                          <a:latin typeface="Times New Roman" pitchFamily="18" charset="0"/>
                          <a:cs typeface="Times New Roman" pitchFamily="18" charset="0"/>
                        </a:rPr>
                        <a:t>y</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008000"/>
                          </a:solidFill>
                          <a:latin typeface="Times New Roman" pitchFamily="18" charset="0"/>
                          <a:cs typeface="Times New Roman" pitchFamily="18" charset="0"/>
                        </a:rPr>
                        <a:t>a</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008000"/>
                          </a:solidFill>
                          <a:latin typeface="Times New Roman" pitchFamily="18" charset="0"/>
                          <a:cs typeface="Times New Roman" pitchFamily="18" charset="0"/>
                        </a:rPr>
                        <a:t>m</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sz="2400" b="1" i="0" dirty="0" smtClean="0">
                          <a:solidFill>
                            <a:srgbClr val="008000"/>
                          </a:solidFill>
                          <a:latin typeface="Times New Roman" pitchFamily="18" charset="0"/>
                          <a:cs typeface="Times New Roman" pitchFamily="18" charset="0"/>
                        </a:rPr>
                        <a:t>y</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sz="2400" b="1" i="0" dirty="0" smtClean="0">
                          <a:solidFill>
                            <a:srgbClr val="008000"/>
                          </a:solidFill>
                          <a:latin typeface="Times New Roman" pitchFamily="18" charset="0"/>
                          <a:cs typeface="Times New Roman" pitchFamily="18" charset="0"/>
                        </a:rPr>
                        <a:t>a</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1</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sz="2400" b="1" i="0" dirty="0" smtClean="0">
                          <a:solidFill>
                            <a:srgbClr val="008000"/>
                          </a:solidFill>
                          <a:latin typeface="Times New Roman" pitchFamily="18" charset="0"/>
                          <a:cs typeface="Times New Roman" pitchFamily="18" charset="0"/>
                        </a:rPr>
                        <a:t>m</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6" name="Rectangle 35"/>
          <p:cNvSpPr/>
          <p:nvPr/>
        </p:nvSpPr>
        <p:spPr>
          <a:xfrm>
            <a:off x="752764" y="4495800"/>
            <a:ext cx="2828636"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baseline="-25000" dirty="0" smtClean="0">
                <a:solidFill>
                  <a:srgbClr val="008000"/>
                </a:solidFill>
                <a:latin typeface="Times New Roman" pitchFamily="18" charset="0"/>
                <a:cs typeface="Times New Roman" pitchFamily="18" charset="0"/>
              </a:rPr>
              <a:t> </a:t>
            </a:r>
            <a:r>
              <a:rPr lang="en-US" sz="2400" b="1" dirty="0" smtClean="0">
                <a:solidFill>
                  <a:srgbClr val="008000"/>
                </a:solidFill>
                <a:latin typeface="Times New Roman" pitchFamily="18" charset="0"/>
                <a:cs typeface="Times New Roman" pitchFamily="18" charset="0"/>
              </a:rPr>
              <a:t>/2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baseline="-25000" dirty="0" smtClean="0">
                <a:solidFill>
                  <a:srgbClr val="008000"/>
                </a:solidFill>
                <a:latin typeface="Times New Roman" pitchFamily="18" charset="0"/>
                <a:cs typeface="Times New Roman" pitchFamily="18" charset="0"/>
              </a:rPr>
              <a:t> </a:t>
            </a:r>
            <a:r>
              <a:rPr lang="en-US" sz="2400" b="1" dirty="0" smtClean="0">
                <a:solidFill>
                  <a:srgbClr val="008000"/>
                </a:solidFill>
                <a:latin typeface="Times New Roman" pitchFamily="18" charset="0"/>
                <a:cs typeface="Times New Roman" pitchFamily="18" charset="0"/>
              </a:rPr>
              <a:t>/2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m</a:t>
            </a:r>
            <a:endParaRPr lang="en-US" sz="24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m</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/2</a:t>
            </a:r>
            <a:endParaRPr lang="en-US" sz="2400" b="1" dirty="0">
              <a:solidFill>
                <a:srgbClr val="008000"/>
              </a:solidFill>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9485454"/>
              </p:ext>
            </p:extLst>
          </p:nvPr>
        </p:nvGraphicFramePr>
        <p:xfrm>
          <a:off x="3733800" y="2197039"/>
          <a:ext cx="1524000" cy="1036698"/>
        </p:xfrm>
        <a:graphic>
          <a:graphicData uri="http://schemas.openxmlformats.org/presentationml/2006/ole">
            <mc:AlternateContent xmlns:mc="http://schemas.openxmlformats.org/markup-compatibility/2006">
              <mc:Choice xmlns:v="urn:schemas-microsoft-com:vml" Requires="v">
                <p:oleObj spid="_x0000_s4100" name="Equation" r:id="rId4" imgW="634725" imgH="431613" progId="Equation.3">
                  <p:embed/>
                </p:oleObj>
              </mc:Choice>
              <mc:Fallback>
                <p:oleObj name="Equation" r:id="rId4" imgW="634725"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197039"/>
                        <a:ext cx="1524000" cy="1036698"/>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685800" y="3760783"/>
                <a:ext cx="5867400" cy="511166"/>
              </a:xfrm>
              <a:prstGeom prst="rect">
                <a:avLst/>
              </a:prstGeom>
            </p:spPr>
            <p:txBody>
              <a:bodyPr wrap="square">
                <a:spAutoFit/>
              </a:bodyPr>
              <a:lstStyle/>
              <a:p>
                <a:pPr lvl="1">
                  <a:lnSpc>
                    <a:spcPct val="80000"/>
                  </a:lnSpc>
                </a:pPr>
                <a:r>
                  <a:rPr lang="en-US" altLang="zh-CN" sz="2400" dirty="0">
                    <a:solidFill>
                      <a:prstClr val="black"/>
                    </a:solidFill>
                  </a:rPr>
                  <a:t>If </a:t>
                </a:r>
                <a14:m>
                  <m:oMath xmlns:m="http://schemas.openxmlformats.org/officeDocument/2006/math">
                    <m:r>
                      <a:rPr lang="en-US" altLang="zh-CN" sz="2400" i="1" dirty="0">
                        <a:solidFill>
                          <a:prstClr val="black"/>
                        </a:solidFill>
                        <a:latin typeface="Cambria Math"/>
                        <a:cs typeface="Times New Roman" pitchFamily="18" charset="0"/>
                      </a:rPr>
                      <m:t>𝑖</m:t>
                    </m:r>
                    <m:r>
                      <a:rPr lang="en-US" altLang="zh-CN" sz="2400" i="1" dirty="0">
                        <a:solidFill>
                          <a:prstClr val="black"/>
                        </a:solidFill>
                        <a:latin typeface="Cambria Math"/>
                        <a:cs typeface="Times New Roman" pitchFamily="18" charset="0"/>
                      </a:rPr>
                      <m:t> →</m:t>
                    </m:r>
                    <m:r>
                      <a:rPr lang="en-US" altLang="zh-CN" sz="2400" i="1" dirty="0">
                        <a:solidFill>
                          <a:prstClr val="black"/>
                        </a:solidFill>
                        <a:latin typeface="Cambria Math"/>
                        <a:cs typeface="Times New Roman" pitchFamily="18" charset="0"/>
                      </a:rPr>
                      <m:t>𝑗</m:t>
                    </m:r>
                  </m:oMath>
                </a14:m>
                <a:r>
                  <a:rPr lang="en-US" altLang="zh-CN" sz="2400" dirty="0">
                    <a:solidFill>
                      <a:prstClr val="black"/>
                    </a:solidFill>
                  </a:rPr>
                  <a:t>, then  </a:t>
                </a:r>
                <a14:m>
                  <m:oMath xmlns:m="http://schemas.openxmlformats.org/officeDocument/2006/math">
                    <m:r>
                      <a:rPr lang="en-US" altLang="zh-CN" sz="2400" i="1" dirty="0">
                        <a:solidFill>
                          <a:prstClr val="black"/>
                        </a:solidFill>
                        <a:latin typeface="Cambria Math"/>
                        <a:cs typeface="Times New Roman" pitchFamily="18" charset="0"/>
                      </a:rPr>
                      <m:t>𝑀</m:t>
                    </m:r>
                    <m:r>
                      <a:rPr lang="en-US" altLang="zh-CN" sz="2400" i="1" baseline="-25000" dirty="0" err="1">
                        <a:solidFill>
                          <a:prstClr val="black"/>
                        </a:solidFill>
                        <a:latin typeface="Cambria Math"/>
                        <a:cs typeface="Times New Roman" pitchFamily="18" charset="0"/>
                      </a:rPr>
                      <m:t>𝑗</m:t>
                    </m:r>
                    <m:r>
                      <a:rPr lang="en-US" altLang="zh-CN" sz="2400" i="1" baseline="-25000" dirty="0">
                        <a:solidFill>
                          <a:prstClr val="black"/>
                        </a:solidFill>
                        <a:latin typeface="Cambria Math"/>
                        <a:cs typeface="Times New Roman" pitchFamily="18" charset="0"/>
                      </a:rPr>
                      <m:t>𝑖</m:t>
                    </m:r>
                    <m:r>
                      <a:rPr lang="en-US" altLang="zh-CN" sz="2400" i="1" dirty="0">
                        <a:solidFill>
                          <a:prstClr val="black"/>
                        </a:solidFill>
                        <a:latin typeface="Cambria Math"/>
                      </a:rPr>
                      <m:t> </m:t>
                    </m:r>
                    <m:r>
                      <a:rPr lang="en-US" altLang="zh-CN" sz="2400" i="1" dirty="0">
                        <a:solidFill>
                          <a:prstClr val="black"/>
                        </a:solidFill>
                        <a:latin typeface="Cambria Math"/>
                        <a:cs typeface="Times New Roman" pitchFamily="18" charset="0"/>
                      </a:rPr>
                      <m:t>=</m:t>
                    </m:r>
                    <m:f>
                      <m:fPr>
                        <m:ctrlPr>
                          <a:rPr lang="en-US" altLang="zh-CN" sz="2400" i="1" dirty="0">
                            <a:solidFill>
                              <a:prstClr val="black"/>
                            </a:solidFill>
                            <a:latin typeface="Cambria Math"/>
                            <a:cs typeface="Times New Roman" pitchFamily="18" charset="0"/>
                          </a:rPr>
                        </m:ctrlPr>
                      </m:fPr>
                      <m:num>
                        <m:r>
                          <a:rPr lang="en-US" altLang="zh-CN" sz="2400" i="1" dirty="0">
                            <a:solidFill>
                              <a:prstClr val="black"/>
                            </a:solidFill>
                            <a:latin typeface="Cambria Math"/>
                            <a:cs typeface="Times New Roman" pitchFamily="18" charset="0"/>
                          </a:rPr>
                          <m:t>1</m:t>
                        </m:r>
                      </m:num>
                      <m:den>
                        <m:r>
                          <a:rPr lang="en-US" altLang="zh-CN" sz="2400" i="1" dirty="0" err="1">
                            <a:solidFill>
                              <a:prstClr val="black"/>
                            </a:solidFill>
                            <a:latin typeface="Cambria Math"/>
                            <a:cs typeface="Times New Roman" pitchFamily="18" charset="0"/>
                          </a:rPr>
                          <m:t>𝑑</m:t>
                        </m:r>
                        <m:r>
                          <a:rPr lang="en-US" altLang="zh-CN" sz="2400" i="1" baseline="-25000" dirty="0">
                            <a:solidFill>
                              <a:prstClr val="black"/>
                            </a:solidFill>
                            <a:latin typeface="Cambria Math"/>
                            <a:cs typeface="Times New Roman" pitchFamily="18" charset="0"/>
                          </a:rPr>
                          <m:t>𝑖</m:t>
                        </m:r>
                      </m:den>
                    </m:f>
                  </m:oMath>
                </a14:m>
                <a:r>
                  <a:rPr lang="en-US" altLang="zh-CN" sz="2400" i="1" dirty="0">
                    <a:solidFill>
                      <a:prstClr val="black"/>
                    </a:solidFill>
                    <a:latin typeface="Times New Roman" pitchFamily="18" charset="0"/>
                    <a:cs typeface="Times New Roman" pitchFamily="18" charset="0"/>
                  </a:rPr>
                  <a:t>    </a:t>
                </a:r>
                <a:r>
                  <a:rPr lang="en-US" altLang="zh-CN" sz="2400" dirty="0" smtClean="0">
                    <a:solidFill>
                      <a:prstClr val="black"/>
                    </a:solidFill>
                  </a:rPr>
                  <a:t>else   </a:t>
                </a:r>
                <a14:m>
                  <m:oMath xmlns:m="http://schemas.openxmlformats.org/officeDocument/2006/math">
                    <m:r>
                      <a:rPr lang="en-US" altLang="zh-CN" sz="2400" i="1" dirty="0">
                        <a:solidFill>
                          <a:prstClr val="black"/>
                        </a:solidFill>
                        <a:latin typeface="Cambria Math"/>
                        <a:cs typeface="Times New Roman" pitchFamily="18" charset="0"/>
                      </a:rPr>
                      <m:t>𝑀</m:t>
                    </m:r>
                    <m:r>
                      <a:rPr lang="en-US" altLang="zh-CN" sz="2400" i="1" baseline="-25000" dirty="0" err="1">
                        <a:solidFill>
                          <a:prstClr val="black"/>
                        </a:solidFill>
                        <a:latin typeface="Cambria Math"/>
                        <a:cs typeface="Times New Roman" pitchFamily="18" charset="0"/>
                      </a:rPr>
                      <m:t>𝑗</m:t>
                    </m:r>
                    <m:r>
                      <a:rPr lang="en-US" altLang="zh-CN" sz="2400" i="1" baseline="-25000" dirty="0">
                        <a:solidFill>
                          <a:prstClr val="black"/>
                        </a:solidFill>
                        <a:latin typeface="Cambria Math"/>
                        <a:cs typeface="Times New Roman" pitchFamily="18" charset="0"/>
                      </a:rPr>
                      <m:t>𝑖</m:t>
                    </m:r>
                    <m:r>
                      <a:rPr lang="en-US" altLang="zh-CN" sz="2400" i="1" dirty="0">
                        <a:solidFill>
                          <a:prstClr val="black"/>
                        </a:solidFill>
                        <a:latin typeface="Cambria Math"/>
                        <a:cs typeface="Times New Roman" pitchFamily="18" charset="0"/>
                      </a:rPr>
                      <m:t> = 0</m:t>
                    </m:r>
                  </m:oMath>
                </a14:m>
                <a:endParaRPr lang="en-US" altLang="zh-CN" sz="2400" i="1" dirty="0">
                  <a:solidFill>
                    <a:prstClr val="black"/>
                  </a:solidFill>
                  <a:latin typeface="Times New Roman" pitchFamily="18" charset="0"/>
                  <a:cs typeface="Times New Roman"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685800" y="3760783"/>
                <a:ext cx="5867400" cy="511166"/>
              </a:xfrm>
              <a:prstGeom prst="rect">
                <a:avLst/>
              </a:prstGeom>
              <a:blipFill rotWithShape="1">
                <a:blip r:embed="rId6"/>
                <a:stretch>
                  <a:fillRect t="-9524"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473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PageRank: Matrix Formulation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p:txBody>
              <a:bodyPr>
                <a:normAutofit/>
              </a:bodyPr>
              <a:lstStyle/>
              <a:p>
                <a:pPr>
                  <a:lnSpc>
                    <a:spcPct val="80000"/>
                  </a:lnSpc>
                </a:pPr>
                <a:r>
                  <a:rPr lang="en-US" b="1" dirty="0" smtClean="0">
                    <a:solidFill>
                      <a:srgbClr val="0000FF"/>
                    </a:solidFill>
                  </a:rPr>
                  <a:t>Stochastic adjacency matrix </a:t>
                </a:r>
                <a14:m>
                  <m:oMath xmlns:m="http://schemas.openxmlformats.org/officeDocument/2006/math">
                    <m:r>
                      <a:rPr lang="en-US" b="1" i="1" dirty="0" smtClean="0">
                        <a:solidFill>
                          <a:srgbClr val="0000FF"/>
                        </a:solidFill>
                        <a:latin typeface="Cambria Math"/>
                        <a:cs typeface="Times New Roman" pitchFamily="18" charset="0"/>
                      </a:rPr>
                      <m:t>𝑴</m:t>
                    </m:r>
                  </m:oMath>
                </a14:m>
                <a:endParaRPr lang="en-US" b="1" i="1" dirty="0" smtClean="0">
                  <a:solidFill>
                    <a:srgbClr val="0000FF"/>
                  </a:solidFill>
                  <a:latin typeface="Times New Roman" pitchFamily="18" charset="0"/>
                  <a:cs typeface="Times New Roman" pitchFamily="18" charset="0"/>
                </a:endParaRPr>
              </a:p>
              <a:p>
                <a:pPr lvl="1">
                  <a:lnSpc>
                    <a:spcPct val="80000"/>
                  </a:lnSpc>
                </a:pPr>
                <a:r>
                  <a:rPr lang="en-US" dirty="0" smtClean="0"/>
                  <a:t>Let page </a:t>
                </a:r>
                <a14:m>
                  <m:oMath xmlns:m="http://schemas.openxmlformats.org/officeDocument/2006/math">
                    <m:r>
                      <a:rPr lang="en-US" b="0" i="1" dirty="0" smtClean="0">
                        <a:latin typeface="Cambria Math"/>
                      </a:rPr>
                      <m:t>𝑖</m:t>
                    </m:r>
                  </m:oMath>
                </a14:m>
                <a:r>
                  <a:rPr lang="en-US" dirty="0" smtClean="0"/>
                  <a:t> has </a:t>
                </a:r>
                <a14:m>
                  <m:oMath xmlns:m="http://schemas.openxmlformats.org/officeDocument/2006/math">
                    <m:r>
                      <a:rPr lang="en-US" i="1" dirty="0" smtClean="0">
                        <a:latin typeface="Cambria Math"/>
                        <a:cs typeface="Times New Roman" pitchFamily="18" charset="0"/>
                      </a:rPr>
                      <m:t>𝑑</m:t>
                    </m:r>
                    <m:r>
                      <a:rPr lang="en-US" b="0" i="1" baseline="-25000" dirty="0" smtClean="0">
                        <a:latin typeface="Cambria Math"/>
                        <a:cs typeface="Times New Roman" pitchFamily="18" charset="0"/>
                      </a:rPr>
                      <m:t>𝑖</m:t>
                    </m:r>
                  </m:oMath>
                </a14:m>
                <a:r>
                  <a:rPr lang="en-US" i="1" dirty="0" smtClean="0">
                    <a:latin typeface="Times New Roman" pitchFamily="18" charset="0"/>
                    <a:cs typeface="Times New Roman" pitchFamily="18" charset="0"/>
                  </a:rPr>
                  <a:t> </a:t>
                </a:r>
                <a:r>
                  <a:rPr lang="en-US" dirty="0" smtClean="0"/>
                  <a:t>out-links</a:t>
                </a:r>
              </a:p>
              <a:p>
                <a:pPr lvl="1">
                  <a:lnSpc>
                    <a:spcPct val="80000"/>
                  </a:lnSpc>
                </a:pPr>
                <a:r>
                  <a:rPr lang="en-US" dirty="0" smtClean="0"/>
                  <a:t>If </a:t>
                </a:r>
                <a14:m>
                  <m:oMath xmlns:m="http://schemas.openxmlformats.org/officeDocument/2006/math">
                    <m:r>
                      <a:rPr lang="en-US" b="0" i="1" dirty="0" smtClean="0">
                        <a:latin typeface="Cambria Math"/>
                        <a:cs typeface="Times New Roman" pitchFamily="18" charset="0"/>
                      </a:rPr>
                      <m:t>𝑖</m:t>
                    </m:r>
                    <m:r>
                      <a:rPr lang="en-US" i="1" dirty="0" smtClean="0">
                        <a:latin typeface="Cambria Math"/>
                        <a:cs typeface="Times New Roman" pitchFamily="18" charset="0"/>
                      </a:rPr>
                      <m:t> →</m:t>
                    </m:r>
                    <m:r>
                      <a:rPr lang="en-US" b="0" i="1" dirty="0" smtClean="0">
                        <a:latin typeface="Cambria Math"/>
                        <a:cs typeface="Times New Roman" pitchFamily="18" charset="0"/>
                      </a:rPr>
                      <m:t>𝑗</m:t>
                    </m:r>
                  </m:oMath>
                </a14:m>
                <a:r>
                  <a:rPr lang="en-US" dirty="0" smtClean="0"/>
                  <a:t>, then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rPr>
                      <m:t> </m:t>
                    </m:r>
                    <m:r>
                      <a:rPr lang="en-US" sz="3200" i="1" dirty="0" smtClean="0">
                        <a:latin typeface="Cambria Math"/>
                        <a:cs typeface="Times New Roman" pitchFamily="18" charset="0"/>
                      </a:rPr>
                      <m:t>=</m:t>
                    </m:r>
                    <m:f>
                      <m:fPr>
                        <m:ctrlPr>
                          <a:rPr lang="en-US" sz="3200" i="1" dirty="0" smtClean="0">
                            <a:latin typeface="Cambria Math"/>
                            <a:cs typeface="Times New Roman" pitchFamily="18" charset="0"/>
                          </a:rPr>
                        </m:ctrlPr>
                      </m:fPr>
                      <m:num>
                        <m:r>
                          <a:rPr lang="en-US" sz="3200" i="1" dirty="0" smtClean="0">
                            <a:latin typeface="Cambria Math"/>
                            <a:cs typeface="Times New Roman" pitchFamily="18" charset="0"/>
                          </a:rPr>
                          <m:t>1</m:t>
                        </m:r>
                      </m:num>
                      <m:den>
                        <m:r>
                          <a:rPr lang="en-US" sz="3200" i="1" dirty="0" err="1" smtClean="0">
                            <a:latin typeface="Cambria Math"/>
                            <a:cs typeface="Times New Roman" pitchFamily="18" charset="0"/>
                          </a:rPr>
                          <m:t>𝑑</m:t>
                        </m:r>
                        <m:r>
                          <a:rPr lang="en-US" sz="3200" b="0" i="1" baseline="-25000" dirty="0" smtClean="0">
                            <a:latin typeface="Cambria Math"/>
                            <a:cs typeface="Times New Roman" pitchFamily="18" charset="0"/>
                          </a:rPr>
                          <m:t>𝑖</m:t>
                        </m:r>
                      </m:den>
                    </m:f>
                  </m:oMath>
                </a14:m>
                <a:r>
                  <a:rPr lang="en-US" i="1" dirty="0" smtClean="0">
                    <a:latin typeface="Times New Roman" pitchFamily="18" charset="0"/>
                    <a:cs typeface="Times New Roman" pitchFamily="18" charset="0"/>
                  </a:rPr>
                  <a:t>    </a:t>
                </a:r>
                <a:r>
                  <a:rPr lang="en-US" dirty="0" smtClean="0"/>
                  <a:t>else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cs typeface="Times New Roman" pitchFamily="18" charset="0"/>
                      </a:rPr>
                      <m:t> = 0</m:t>
                    </m:r>
                  </m:oMath>
                </a14:m>
                <a:endParaRPr lang="en-US" i="1" dirty="0" smtClean="0">
                  <a:latin typeface="Times New Roman" pitchFamily="18" charset="0"/>
                  <a:cs typeface="Times New Roman" pitchFamily="18" charset="0"/>
                </a:endParaRPr>
              </a:p>
              <a:p>
                <a:pPr lvl="2">
                  <a:lnSpc>
                    <a:spcPct val="80000"/>
                  </a:lnSpc>
                </a:pPr>
                <a14:m>
                  <m:oMath xmlns:m="http://schemas.openxmlformats.org/officeDocument/2006/math">
                    <m:r>
                      <a:rPr lang="en-US" b="1" i="1" dirty="0" smtClean="0">
                        <a:latin typeface="Cambria Math"/>
                      </a:rPr>
                      <m:t>𝑴</m:t>
                    </m:r>
                  </m:oMath>
                </a14:m>
                <a:r>
                  <a:rPr lang="en-US" dirty="0" smtClean="0"/>
                  <a:t> is a </a:t>
                </a:r>
                <a:r>
                  <a:rPr lang="en-US" b="1" dirty="0" smtClean="0"/>
                  <a:t>column stochastic matrix</a:t>
                </a:r>
              </a:p>
              <a:p>
                <a:pPr lvl="3">
                  <a:lnSpc>
                    <a:spcPct val="80000"/>
                  </a:lnSpc>
                </a:pPr>
                <a:r>
                  <a:rPr lang="en-US" dirty="0" smtClean="0"/>
                  <a:t>Columns sum to 1</a:t>
                </a:r>
              </a:p>
              <a:p>
                <a:pPr>
                  <a:lnSpc>
                    <a:spcPct val="80000"/>
                  </a:lnSpc>
                </a:pPr>
                <a:r>
                  <a:rPr lang="en-US" b="1" dirty="0" smtClean="0">
                    <a:solidFill>
                      <a:srgbClr val="008000"/>
                    </a:solidFill>
                  </a:rPr>
                  <a:t>Rank vector </a:t>
                </a:r>
                <a14:m>
                  <m:oMath xmlns:m="http://schemas.openxmlformats.org/officeDocument/2006/math">
                    <m:r>
                      <a:rPr lang="en-US" b="1" i="1" dirty="0" smtClean="0">
                        <a:solidFill>
                          <a:srgbClr val="008000"/>
                        </a:solidFill>
                        <a:latin typeface="Cambria Math"/>
                        <a:cs typeface="Times New Roman" pitchFamily="18" charset="0"/>
                      </a:rPr>
                      <m:t>𝒓</m:t>
                    </m:r>
                  </m:oMath>
                </a14:m>
                <a:r>
                  <a:rPr lang="en-US" b="1" dirty="0" smtClean="0">
                    <a:solidFill>
                      <a:srgbClr val="008000"/>
                    </a:solidFill>
                  </a:rPr>
                  <a:t>:</a:t>
                </a:r>
                <a:r>
                  <a:rPr lang="en-US" dirty="0" smtClean="0">
                    <a:solidFill>
                      <a:srgbClr val="008000"/>
                    </a:solidFill>
                  </a:rPr>
                  <a:t> </a:t>
                </a:r>
                <a:r>
                  <a:rPr lang="en-US" dirty="0" smtClean="0"/>
                  <a:t>vector with an entry per page</a:t>
                </a:r>
              </a:p>
              <a:p>
                <a:pPr lvl="1">
                  <a:lnSpc>
                    <a:spcPct val="80000"/>
                  </a:lnSpc>
                </a:pPr>
                <a14:m>
                  <m:oMath xmlns:m="http://schemas.openxmlformats.org/officeDocument/2006/math">
                    <m:r>
                      <a:rPr lang="en-US" i="1" dirty="0" smtClean="0">
                        <a:latin typeface="Cambria Math"/>
                        <a:cs typeface="Times New Roman" pitchFamily="18" charset="0"/>
                      </a:rPr>
                      <m:t>𝑟</m:t>
                    </m:r>
                    <m:r>
                      <a:rPr lang="en-US" i="1" baseline="-25000" dirty="0" err="1" smtClean="0">
                        <a:latin typeface="Cambria Math"/>
                        <a:cs typeface="Times New Roman" pitchFamily="18" charset="0"/>
                      </a:rPr>
                      <m:t>𝑖</m:t>
                    </m:r>
                  </m:oMath>
                </a14:m>
                <a:r>
                  <a:rPr lang="en-US" dirty="0" smtClean="0"/>
                  <a:t> is the importance score of page </a:t>
                </a:r>
                <a14:m>
                  <m:oMath xmlns:m="http://schemas.openxmlformats.org/officeDocument/2006/math">
                    <m:r>
                      <a:rPr lang="en-US" i="1" dirty="0" smtClean="0">
                        <a:latin typeface="Cambria Math"/>
                        <a:cs typeface="Times New Roman" pitchFamily="18" charset="0"/>
                      </a:rPr>
                      <m:t>𝑖</m:t>
                    </m:r>
                  </m:oMath>
                </a14:m>
                <a:endParaRPr lang="en-US" dirty="0" smtClean="0"/>
              </a:p>
              <a:p>
                <a:pPr lvl="1">
                  <a:lnSpc>
                    <a:spcPct val="80000"/>
                  </a:lnSpc>
                </a:pPr>
                <a14:m>
                  <m:oMath xmlns:m="http://schemas.openxmlformats.org/officeDocument/2006/math">
                    <m:nary>
                      <m:naryPr>
                        <m:chr m:val="∑"/>
                        <m:supHide m:val="on"/>
                        <m:ctrlPr>
                          <a:rPr lang="en-US" b="0" i="1" dirty="0" smtClean="0">
                            <a:latin typeface="Cambria Math"/>
                          </a:rPr>
                        </m:ctrlPr>
                      </m:naryPr>
                      <m:sub>
                        <m:r>
                          <a:rPr lang="en-US" b="0" i="1" dirty="0" smtClean="0">
                            <a:latin typeface="Cambria Math"/>
                          </a:rPr>
                          <m:t>𝑖</m:t>
                        </m:r>
                      </m:sub>
                      <m:sup/>
                      <m:e>
                        <m:sSubSup>
                          <m:sSubSupPr>
                            <m:ctrlPr>
                              <a:rPr lang="en-US" b="0" i="1" dirty="0" smtClean="0">
                                <a:latin typeface="Cambria Math"/>
                              </a:rPr>
                            </m:ctrlPr>
                          </m:sSubSupPr>
                          <m:e>
                            <m:r>
                              <a:rPr lang="en-US" b="0" i="1" dirty="0" smtClean="0">
                                <a:latin typeface="Cambria Math"/>
                              </a:rPr>
                              <m:t>𝑟</m:t>
                            </m:r>
                          </m:e>
                          <m:sub>
                            <m:r>
                              <a:rPr lang="en-US" b="0" i="1" dirty="0" smtClean="0">
                                <a:latin typeface="Cambria Math"/>
                              </a:rPr>
                              <m:t>𝑖</m:t>
                            </m:r>
                          </m:sub>
                          <m:sup/>
                        </m:sSubSup>
                        <m:r>
                          <a:rPr lang="en-US" b="0" i="1" dirty="0" smtClean="0">
                            <a:latin typeface="Cambria Math"/>
                          </a:rPr>
                          <m:t>=1</m:t>
                        </m:r>
                      </m:e>
                    </m:nary>
                  </m:oMath>
                </a14:m>
                <a:endParaRPr lang="en-US" sz="1000" i="1" dirty="0" smtClean="0">
                  <a:latin typeface="Times New Roman" pitchFamily="18" charset="0"/>
                  <a:cs typeface="Times New Roman" pitchFamily="18" charset="0"/>
                </a:endParaRPr>
              </a:p>
              <a:p>
                <a:r>
                  <a:rPr lang="en-US" b="1" dirty="0" smtClean="0">
                    <a:solidFill>
                      <a:srgbClr val="D60093"/>
                    </a:solidFill>
                  </a:rPr>
                  <a:t>The flow equations can be written </a:t>
                </a:r>
                <a:r>
                  <a:rPr lang="en-US" b="1" dirty="0" smtClean="0">
                    <a:solidFill>
                      <a:schemeClr val="accent3"/>
                    </a:solidFill>
                  </a:rPr>
                  <a:t/>
                </a:r>
                <a:br>
                  <a:rPr lang="en-US" b="1" dirty="0" smtClean="0">
                    <a:solidFill>
                      <a:schemeClr val="accent3"/>
                    </a:solidFill>
                  </a:rPr>
                </a:br>
                <a:r>
                  <a:rPr lang="en-US" dirty="0" smtClean="0">
                    <a:solidFill>
                      <a:schemeClr val="accent3"/>
                    </a:solidFill>
                  </a:rPr>
                  <a:t>			</a:t>
                </a:r>
                <a14:m>
                  <m:oMath xmlns:m="http://schemas.openxmlformats.org/officeDocument/2006/math">
                    <m:r>
                      <a:rPr lang="en-US" sz="4000" b="1" i="1" dirty="0" smtClean="0">
                        <a:solidFill>
                          <a:srgbClr val="0000FF"/>
                        </a:solidFill>
                        <a:latin typeface="Cambria Math"/>
                        <a:cs typeface="Times New Roman" pitchFamily="18" charset="0"/>
                      </a:rPr>
                      <m:t>𝒓</m:t>
                    </m:r>
                    <m:r>
                      <a:rPr lang="en-US" sz="4000" b="1" i="1" dirty="0" smtClean="0">
                        <a:solidFill>
                          <a:srgbClr val="0000FF"/>
                        </a:solidFill>
                        <a:latin typeface="Cambria Math"/>
                        <a:cs typeface="Times New Roman" pitchFamily="18" charset="0"/>
                      </a:rPr>
                      <m:t> </m:t>
                    </m:r>
                    <m:r>
                      <a:rPr lang="en-US" sz="4000" i="1" dirty="0" smtClean="0">
                        <a:solidFill>
                          <a:srgbClr val="0000FF"/>
                        </a:solidFill>
                        <a:latin typeface="Cambria Math"/>
                        <a:cs typeface="Times New Roman" pitchFamily="18" charset="0"/>
                      </a:rPr>
                      <m:t>=</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𝑴</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𝒓</m:t>
                    </m:r>
                  </m:oMath>
                </a14:m>
                <a:endParaRPr lang="en-US" sz="4000" b="1" i="1" dirty="0" smtClean="0">
                  <a:solidFill>
                    <a:srgbClr val="0000FF"/>
                  </a:solidFill>
                  <a:latin typeface="Times New Roman" pitchFamily="18" charset="0"/>
                  <a:cs typeface="Times New Roman" pitchFamily="18" charset="0"/>
                </a:endParaRPr>
              </a:p>
              <a:p>
                <a:pPr>
                  <a:lnSpc>
                    <a:spcPct val="80000"/>
                  </a:lnSpc>
                  <a:buNone/>
                </a:pPr>
                <a:endParaRPr lang="en-US" i="1" dirty="0" smtClean="0">
                  <a:latin typeface="Times New Roman" pitchFamily="18" charset="0"/>
                  <a:cs typeface="Times New Roman" pitchFamily="18" charset="0"/>
                </a:endParaRPr>
              </a:p>
              <a:p>
                <a:pPr>
                  <a:lnSpc>
                    <a:spcPct val="80000"/>
                  </a:lnSpc>
                </a:pPr>
                <a:endParaRPr lang="en-US" dirty="0" smtClean="0"/>
              </a:p>
            </p:txBody>
          </p:sp>
        </mc:Choice>
        <mc:Fallback xmlns="">
          <p:sp>
            <p:nvSpPr>
              <p:cNvPr id="12291" name="Rectangle 3"/>
              <p:cNvSpPr>
                <a:spLocks noGrp="1" noRot="1" noChangeAspect="1" noMove="1" noResize="1" noEditPoints="1" noAdjustHandles="1" noChangeArrowheads="1" noChangeShapeType="1" noTextEdit="1"/>
              </p:cNvSpPr>
              <p:nvPr>
                <p:ph idx="1"/>
              </p:nvPr>
            </p:nvSpPr>
            <p:spPr>
              <a:blipFill rotWithShape="1">
                <a:blip r:embed="rId4"/>
                <a:stretch>
                  <a:fillRect t="-2320"/>
                </a:stretch>
              </a:blipFill>
            </p:spPr>
            <p:txBody>
              <a:bodyPr/>
              <a:lstStyle/>
              <a:p>
                <a:r>
                  <a:rPr lang="en-US">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1346255185"/>
              </p:ext>
            </p:extLst>
          </p:nvPr>
        </p:nvGraphicFramePr>
        <p:xfrm>
          <a:off x="6934200" y="4038600"/>
          <a:ext cx="1791753" cy="1219200"/>
        </p:xfrm>
        <a:graphic>
          <a:graphicData uri="http://schemas.openxmlformats.org/presentationml/2006/ole">
            <mc:AlternateContent xmlns:mc="http://schemas.openxmlformats.org/markup-compatibility/2006">
              <mc:Choice xmlns:v="urn:schemas-microsoft-com:vml" Requires="v">
                <p:oleObj spid="_x0000_s5124" name="Equation" r:id="rId5" imgW="634680" imgH="431640" progId="Equation.3">
                  <p:embed/>
                </p:oleObj>
              </mc:Choice>
              <mc:Fallback>
                <p:oleObj name="Equation" r:id="rId5" imgW="634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038600"/>
                        <a:ext cx="1791753" cy="1219200"/>
                      </a:xfrm>
                      <a:prstGeom prst="rect">
                        <a:avLst/>
                      </a:prstGeom>
                      <a:noFill/>
                      <a:ln>
                        <a:noFill/>
                      </a:ln>
                    </p:spPr>
                  </p:pic>
                </p:oleObj>
              </mc:Fallback>
            </mc:AlternateContent>
          </a:graphicData>
        </a:graphic>
      </p:graphicFrame>
      <p:sp>
        <p:nvSpPr>
          <p:cNvPr id="7" name="Rectangle 6"/>
          <p:cNvSpPr/>
          <p:nvPr/>
        </p:nvSpPr>
        <p:spPr>
          <a:xfrm>
            <a:off x="6613567" y="54864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y</a:t>
            </a:r>
            <a:r>
              <a:rPr lang="en-US" altLang="zh-CN" sz="2000" b="1" dirty="0">
                <a:solidFill>
                  <a:srgbClr val="008000"/>
                </a:solidFill>
                <a:latin typeface="Times New Roman" pitchFamily="18" charset="0"/>
                <a:cs typeface="Times New Roman" pitchFamily="18" charset="0"/>
              </a:rPr>
              <a:t>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y</a:t>
            </a:r>
            <a:r>
              <a:rPr lang="en-US" altLang="zh-CN" sz="2000" b="1" baseline="-25000" dirty="0">
                <a:solidFill>
                  <a:srgbClr val="008000"/>
                </a:solidFill>
                <a:latin typeface="Times New Roman" pitchFamily="18" charset="0"/>
                <a:cs typeface="Times New Roman" pitchFamily="18" charset="0"/>
              </a:rPr>
              <a:t> </a:t>
            </a:r>
            <a:r>
              <a:rPr lang="en-US" altLang="zh-CN" sz="2000" b="1" dirty="0">
                <a:solidFill>
                  <a:srgbClr val="008000"/>
                </a:solidFill>
                <a:latin typeface="Times New Roman" pitchFamily="18" charset="0"/>
                <a:cs typeface="Times New Roman" pitchFamily="18" charset="0"/>
              </a:rPr>
              <a:t>/2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a</a:t>
            </a:r>
            <a:r>
              <a:rPr lang="en-US" altLang="zh-CN"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a</a:t>
            </a:r>
            <a:r>
              <a:rPr lang="en-US" altLang="zh-CN" sz="2000" b="1" dirty="0">
                <a:solidFill>
                  <a:srgbClr val="008000"/>
                </a:solidFill>
                <a:latin typeface="Times New Roman" pitchFamily="18" charset="0"/>
                <a:cs typeface="Times New Roman" pitchFamily="18" charset="0"/>
              </a:rPr>
              <a:t>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y</a:t>
            </a:r>
            <a:r>
              <a:rPr lang="en-US" altLang="zh-CN" sz="2000" b="1" baseline="-25000" dirty="0">
                <a:solidFill>
                  <a:srgbClr val="008000"/>
                </a:solidFill>
                <a:latin typeface="Times New Roman" pitchFamily="18" charset="0"/>
                <a:cs typeface="Times New Roman" pitchFamily="18" charset="0"/>
              </a:rPr>
              <a:t> </a:t>
            </a:r>
            <a:r>
              <a:rPr lang="en-US" altLang="zh-CN" sz="2000" b="1" dirty="0">
                <a:solidFill>
                  <a:srgbClr val="008000"/>
                </a:solidFill>
                <a:latin typeface="Times New Roman" pitchFamily="18" charset="0"/>
                <a:cs typeface="Times New Roman" pitchFamily="18" charset="0"/>
              </a:rPr>
              <a:t>/2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m</a:t>
            </a:r>
            <a:endParaRPr lang="en-US" altLang="zh-CN"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m</a:t>
            </a:r>
            <a:r>
              <a:rPr lang="en-US" altLang="zh-CN" sz="2000" b="1" dirty="0">
                <a:solidFill>
                  <a:srgbClr val="008000"/>
                </a:solidFill>
                <a:latin typeface="Times New Roman" pitchFamily="18" charset="0"/>
                <a:cs typeface="Times New Roman" pitchFamily="18" charset="0"/>
              </a:rPr>
              <a:t> = </a:t>
            </a:r>
            <a:r>
              <a:rPr lang="en-US" altLang="zh-CN" sz="2000" b="1" dirty="0" err="1">
                <a:solidFill>
                  <a:srgbClr val="008000"/>
                </a:solidFill>
                <a:latin typeface="Times New Roman" pitchFamily="18" charset="0"/>
                <a:cs typeface="Times New Roman" pitchFamily="18" charset="0"/>
              </a:rPr>
              <a:t>r</a:t>
            </a:r>
            <a:r>
              <a:rPr lang="en-US" altLang="zh-CN" sz="2000" b="1" baseline="-25000" dirty="0" err="1">
                <a:solidFill>
                  <a:srgbClr val="008000"/>
                </a:solidFill>
                <a:latin typeface="Times New Roman" pitchFamily="18" charset="0"/>
                <a:cs typeface="Times New Roman" pitchFamily="18" charset="0"/>
              </a:rPr>
              <a:t>a</a:t>
            </a:r>
            <a:r>
              <a:rPr lang="en-US" altLang="zh-CN" sz="2000" b="1" dirty="0">
                <a:solidFill>
                  <a:srgbClr val="008000"/>
                </a:solidFill>
                <a:latin typeface="Times New Roman" pitchFamily="18" charset="0"/>
                <a:cs typeface="Times New Roman" pitchFamily="18" charset="0"/>
              </a:rPr>
              <a:t> /2</a:t>
            </a:r>
          </a:p>
        </p:txBody>
      </p:sp>
      <p:sp>
        <p:nvSpPr>
          <p:cNvPr id="8" name="TextBox 7"/>
          <p:cNvSpPr txBox="1"/>
          <p:nvPr/>
        </p:nvSpPr>
        <p:spPr>
          <a:xfrm>
            <a:off x="6597734" y="5269468"/>
            <a:ext cx="176843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Tree>
    <p:extLst>
      <p:ext uri="{BB962C8B-B14F-4D97-AF65-F5344CB8AC3E}">
        <p14:creationId xmlns:p14="http://schemas.microsoft.com/office/powerpoint/2010/main" val="93239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a:t>
            </a:r>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457200" y="1295401"/>
                <a:ext cx="8229600" cy="1981200"/>
              </a:xfrm>
            </p:spPr>
            <p:txBody>
              <a:bodyPr>
                <a:normAutofit fontScale="92500" lnSpcReduction="10000"/>
              </a:bodyPr>
              <a:lstStyle/>
              <a:p>
                <a:r>
                  <a:rPr lang="en-US" b="1" dirty="0" smtClean="0"/>
                  <a:t>Remember the flow equation:</a:t>
                </a:r>
              </a:p>
              <a:p>
                <a:r>
                  <a:rPr lang="en-US" b="1" dirty="0" smtClean="0">
                    <a:solidFill>
                      <a:srgbClr val="008000"/>
                    </a:solidFill>
                  </a:rPr>
                  <a:t>Flow equation in the matrix form</a:t>
                </a:r>
              </a:p>
              <a:p>
                <a:pPr marL="118872" indent="0">
                  <a:buNone/>
                </a:pPr>
                <a14:m>
                  <m:oMathPara xmlns:m="http://schemas.openxmlformats.org/officeDocument/2006/math">
                    <m:oMathParaPr>
                      <m:jc m:val="centerGroup"/>
                    </m:oMathParaPr>
                    <m:oMath xmlns:m="http://schemas.openxmlformats.org/officeDocument/2006/math">
                      <m:r>
                        <a:rPr lang="en-US" b="1" i="1" dirty="0">
                          <a:solidFill>
                            <a:srgbClr val="0000FF"/>
                          </a:solidFill>
                          <a:latin typeface="Cambria Math"/>
                          <a:cs typeface="Times New Roman" pitchFamily="18" charset="0"/>
                        </a:rPr>
                        <m:t>𝑴</m:t>
                      </m:r>
                      <m:r>
                        <a:rPr lang="en-US" b="1" i="1" dirty="0">
                          <a:solidFill>
                            <a:srgbClr val="0000FF"/>
                          </a:solidFill>
                          <a:latin typeface="Cambria Math"/>
                          <a:cs typeface="Times New Roman" pitchFamily="18" charset="0"/>
                        </a:rPr>
                        <m:t>⋅ </m:t>
                      </m:r>
                      <m:r>
                        <a:rPr lang="en-US" b="1" i="1" dirty="0">
                          <a:solidFill>
                            <a:srgbClr val="0000FF"/>
                          </a:solidFill>
                          <a:latin typeface="Cambria Math"/>
                          <a:cs typeface="Times New Roman" pitchFamily="18" charset="0"/>
                        </a:rPr>
                        <m:t>𝒓</m:t>
                      </m:r>
                      <m:r>
                        <a:rPr lang="en-US" b="1" i="1" dirty="0" smtClean="0">
                          <a:solidFill>
                            <a:srgbClr val="0000FF"/>
                          </a:solidFill>
                          <a:latin typeface="Cambria Math"/>
                          <a:cs typeface="Times New Roman" pitchFamily="18" charset="0"/>
                        </a:rPr>
                        <m:t>=</m:t>
                      </m:r>
                      <m:r>
                        <a:rPr lang="en-US" b="1" i="1" dirty="0" smtClean="0">
                          <a:solidFill>
                            <a:srgbClr val="0000FF"/>
                          </a:solidFill>
                          <a:latin typeface="Cambria Math"/>
                          <a:cs typeface="Times New Roman" pitchFamily="18" charset="0"/>
                        </a:rPr>
                        <m:t>𝒓</m:t>
                      </m:r>
                    </m:oMath>
                  </m:oMathPara>
                </a14:m>
                <a:endParaRPr lang="en-US" b="1" i="1" dirty="0">
                  <a:solidFill>
                    <a:srgbClr val="0000FF"/>
                  </a:solidFill>
                  <a:latin typeface="Times New Roman" pitchFamily="18" charset="0"/>
                  <a:cs typeface="Times New Roman" pitchFamily="18" charset="0"/>
                </a:endParaRPr>
              </a:p>
              <a:p>
                <a:pPr lvl="1"/>
                <a:r>
                  <a:rPr lang="en-US" b="1" dirty="0" smtClean="0">
                    <a:solidFill>
                      <a:srgbClr val="0000FF"/>
                    </a:solidFill>
                  </a:rPr>
                  <a:t>Suppose </a:t>
                </a:r>
                <a:r>
                  <a:rPr lang="en-US" b="1" dirty="0">
                    <a:solidFill>
                      <a:srgbClr val="0000FF"/>
                    </a:solidFill>
                  </a:rPr>
                  <a:t>page </a:t>
                </a:r>
                <a:r>
                  <a:rPr lang="en-US" b="1" i="1" dirty="0" err="1" smtClean="0">
                    <a:solidFill>
                      <a:srgbClr val="0000FF"/>
                    </a:solidFill>
                  </a:rPr>
                  <a:t>i</a:t>
                </a:r>
                <a:r>
                  <a:rPr lang="en-US" b="1" dirty="0" smtClean="0">
                    <a:solidFill>
                      <a:srgbClr val="0000FF"/>
                    </a:solidFill>
                  </a:rPr>
                  <a:t> </a:t>
                </a:r>
                <a:r>
                  <a:rPr lang="en-US" b="1" dirty="0">
                    <a:solidFill>
                      <a:srgbClr val="0000FF"/>
                    </a:solidFill>
                  </a:rPr>
                  <a:t>links to 3 pages, including </a:t>
                </a:r>
                <a:r>
                  <a:rPr lang="en-US" b="1" i="1" dirty="0" smtClean="0">
                    <a:solidFill>
                      <a:srgbClr val="0000FF"/>
                    </a:solidFill>
                  </a:rPr>
                  <a:t>j</a:t>
                </a:r>
                <a:endParaRPr lang="en-US" b="1" i="1" dirty="0">
                  <a:solidFill>
                    <a:srgbClr val="0000FF"/>
                  </a:solidFill>
                </a:endParaRPr>
              </a:p>
              <a:p>
                <a:pPr marL="118872" indent="0">
                  <a:buNone/>
                </a:pPr>
                <a:endParaRPr lang="en-US" b="1" dirty="0">
                  <a:solidFill>
                    <a:srgbClr val="008000"/>
                  </a:solidFill>
                </a:endParaRPr>
              </a:p>
              <a:p>
                <a:pPr>
                  <a:buNone/>
                </a:pPr>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457200" y="1295401"/>
                <a:ext cx="8229600" cy="1981200"/>
              </a:xfrm>
              <a:blipFill rotWithShape="1">
                <a:blip r:embed="rId4"/>
                <a:stretch>
                  <a:fillRect t="-4000" b="-1231"/>
                </a:stretch>
              </a:blipFill>
            </p:spPr>
            <p:txBody>
              <a:bodyPr/>
              <a:lstStyle/>
              <a:p>
                <a:r>
                  <a:rPr lang="en-US">
                    <a:noFill/>
                  </a:rPr>
                  <a:t> </a:t>
                </a:r>
              </a:p>
            </p:txBody>
          </p:sp>
        </mc:Fallback>
      </mc:AlternateContent>
      <p:grpSp>
        <p:nvGrpSpPr>
          <p:cNvPr id="2" name="Group 19"/>
          <p:cNvGrpSpPr>
            <a:grpSpLocks/>
          </p:cNvGrpSpPr>
          <p:nvPr/>
        </p:nvGrpSpPr>
        <p:grpSpPr bwMode="auto">
          <a:xfrm>
            <a:off x="1347788" y="3107392"/>
            <a:ext cx="2325688" cy="3330577"/>
            <a:chOff x="1243" y="1152"/>
            <a:chExt cx="1465" cy="2098"/>
          </a:xfrm>
        </p:grpSpPr>
        <p:sp>
          <p:nvSpPr>
            <p:cNvPr id="47124" name="Rectangle 3"/>
            <p:cNvSpPr>
              <a:spLocks noChangeArrowheads="1"/>
            </p:cNvSpPr>
            <p:nvPr/>
          </p:nvSpPr>
          <p:spPr bwMode="auto">
            <a:xfrm>
              <a:off x="1412" y="1462"/>
              <a:ext cx="1296" cy="1248"/>
            </a:xfrm>
            <a:prstGeom prst="rect">
              <a:avLst/>
            </a:prstGeom>
            <a:solidFill>
              <a:srgbClr val="CC99FF"/>
            </a:solidFill>
            <a:ln w="9525">
              <a:solidFill>
                <a:schemeClr val="tx1"/>
              </a:solidFill>
              <a:miter lim="800000"/>
              <a:headEnd/>
              <a:tailEnd/>
            </a:ln>
          </p:spPr>
          <p:txBody>
            <a:bodyPr wrap="none" anchor="ctr"/>
            <a:lstStyle/>
            <a:p>
              <a:endParaRPr lang="en-US">
                <a:solidFill>
                  <a:prstClr val="black"/>
                </a:solidFill>
              </a:endParaRPr>
            </a:p>
          </p:txBody>
        </p:sp>
        <p:sp>
          <p:nvSpPr>
            <p:cNvPr id="47125" name="Text Box 4"/>
            <p:cNvSpPr txBox="1">
              <a:spLocks noChangeArrowheads="1"/>
            </p:cNvSpPr>
            <p:nvPr/>
          </p:nvSpPr>
          <p:spPr bwMode="auto">
            <a:xfrm>
              <a:off x="1243" y="1680"/>
              <a:ext cx="169" cy="288"/>
            </a:xfrm>
            <a:prstGeom prst="rect">
              <a:avLst/>
            </a:prstGeom>
            <a:noFill/>
            <a:ln w="9525">
              <a:noFill/>
              <a:miter lim="800000"/>
              <a:headEnd/>
              <a:tailEnd/>
            </a:ln>
          </p:spPr>
          <p:txBody>
            <a:bodyPr wrap="none">
              <a:spAutoFit/>
            </a:bodyPr>
            <a:lstStyle/>
            <a:p>
              <a:r>
                <a:rPr lang="en-US" sz="2400" b="1" i="1" dirty="0" smtClean="0">
                  <a:solidFill>
                    <a:prstClr val="black"/>
                  </a:solidFill>
                  <a:latin typeface="Times New Roman" pitchFamily="18" charset="0"/>
                </a:rPr>
                <a:t>j</a:t>
              </a:r>
              <a:endParaRPr lang="en-US" sz="2400" b="1" i="1" dirty="0">
                <a:solidFill>
                  <a:prstClr val="black"/>
                </a:solidFill>
                <a:latin typeface="Times New Roman" pitchFamily="18" charset="0"/>
              </a:endParaRPr>
            </a:p>
          </p:txBody>
        </p:sp>
        <p:sp>
          <p:nvSpPr>
            <p:cNvPr id="47126" name="Text Box 5"/>
            <p:cNvSpPr txBox="1">
              <a:spLocks noChangeArrowheads="1"/>
            </p:cNvSpPr>
            <p:nvPr/>
          </p:nvSpPr>
          <p:spPr bwMode="auto">
            <a:xfrm>
              <a:off x="2095" y="1152"/>
              <a:ext cx="169" cy="288"/>
            </a:xfrm>
            <a:prstGeom prst="rect">
              <a:avLst/>
            </a:prstGeom>
            <a:noFill/>
            <a:ln w="9525">
              <a:noFill/>
              <a:miter lim="800000"/>
              <a:headEnd/>
              <a:tailEnd/>
            </a:ln>
          </p:spPr>
          <p:txBody>
            <a:bodyPr wrap="none">
              <a:spAutoFit/>
            </a:bodyPr>
            <a:lstStyle/>
            <a:p>
              <a:r>
                <a:rPr lang="en-US" sz="2400" b="1" i="1" dirty="0" err="1" smtClean="0">
                  <a:solidFill>
                    <a:prstClr val="black"/>
                  </a:solidFill>
                  <a:latin typeface="Times New Roman" pitchFamily="18" charset="0"/>
                </a:rPr>
                <a:t>i</a:t>
              </a:r>
              <a:endParaRPr lang="en-US" sz="2400" b="1" dirty="0">
                <a:solidFill>
                  <a:prstClr val="black"/>
                </a:solidFill>
                <a:latin typeface="Times New Roman" pitchFamily="18" charset="0"/>
              </a:endParaRPr>
            </a:p>
          </p:txBody>
        </p:sp>
        <p:sp>
          <p:nvSpPr>
            <p:cNvPr id="47127" name="Line 6"/>
            <p:cNvSpPr>
              <a:spLocks noChangeShapeType="1"/>
            </p:cNvSpPr>
            <p:nvPr/>
          </p:nvSpPr>
          <p:spPr bwMode="auto">
            <a:xfrm>
              <a:off x="1412" y="1846"/>
              <a:ext cx="1296" cy="0"/>
            </a:xfrm>
            <a:prstGeom prst="line">
              <a:avLst/>
            </a:prstGeom>
            <a:noFill/>
            <a:ln w="9525">
              <a:solidFill>
                <a:schemeClr val="tx1"/>
              </a:solidFill>
              <a:round/>
              <a:headEnd/>
              <a:tailEnd/>
            </a:ln>
          </p:spPr>
          <p:txBody>
            <a:bodyPr wrap="none" anchor="ctr"/>
            <a:lstStyle/>
            <a:p>
              <a:endParaRPr lang="en-US" b="1" dirty="0">
                <a:solidFill>
                  <a:prstClr val="black"/>
                </a:solidFill>
              </a:endParaRPr>
            </a:p>
          </p:txBody>
        </p:sp>
        <p:sp>
          <p:nvSpPr>
            <p:cNvPr id="47128" name="Line 7"/>
            <p:cNvSpPr>
              <a:spLocks noChangeShapeType="1"/>
            </p:cNvSpPr>
            <p:nvPr/>
          </p:nvSpPr>
          <p:spPr bwMode="auto">
            <a:xfrm>
              <a:off x="2180" y="1462"/>
              <a:ext cx="0" cy="1248"/>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47129" name="Text Box 16"/>
            <p:cNvSpPr txBox="1">
              <a:spLocks noChangeArrowheads="1"/>
            </p:cNvSpPr>
            <p:nvPr/>
          </p:nvSpPr>
          <p:spPr bwMode="auto">
            <a:xfrm>
              <a:off x="1910" y="2843"/>
              <a:ext cx="349" cy="407"/>
            </a:xfrm>
            <a:prstGeom prst="rect">
              <a:avLst/>
            </a:prstGeom>
            <a:noFill/>
            <a:ln w="9525">
              <a:noFill/>
              <a:miter lim="800000"/>
              <a:headEnd/>
              <a:tailEnd/>
            </a:ln>
          </p:spPr>
          <p:txBody>
            <a:bodyPr wrap="none">
              <a:spAutoFit/>
            </a:bodyPr>
            <a:lstStyle/>
            <a:p>
              <a:r>
                <a:rPr lang="en-US" sz="3600" b="1" i="1" dirty="0">
                  <a:solidFill>
                    <a:srgbClr val="008000"/>
                  </a:solidFill>
                </a:rPr>
                <a:t>M</a:t>
              </a:r>
            </a:p>
          </p:txBody>
        </p:sp>
      </p:grpSp>
      <p:grpSp>
        <p:nvGrpSpPr>
          <p:cNvPr id="3" name="Group 20"/>
          <p:cNvGrpSpPr>
            <a:grpSpLocks/>
          </p:cNvGrpSpPr>
          <p:nvPr/>
        </p:nvGrpSpPr>
        <p:grpSpPr bwMode="auto">
          <a:xfrm>
            <a:off x="5073667" y="3564592"/>
            <a:ext cx="349251" cy="2882902"/>
            <a:chOff x="3590" y="1440"/>
            <a:chExt cx="220" cy="1816"/>
          </a:xfrm>
        </p:grpSpPr>
        <p:sp>
          <p:nvSpPr>
            <p:cNvPr id="47122" name="Rectangle 11"/>
            <p:cNvSpPr>
              <a:spLocks noChangeArrowheads="1"/>
            </p:cNvSpPr>
            <p:nvPr/>
          </p:nvSpPr>
          <p:spPr bwMode="auto">
            <a:xfrm>
              <a:off x="3600" y="1440"/>
              <a:ext cx="192" cy="1344"/>
            </a:xfrm>
            <a:prstGeom prst="rect">
              <a:avLst/>
            </a:prstGeom>
            <a:solidFill>
              <a:srgbClr val="00FF00"/>
            </a:solidFill>
            <a:ln w="9525">
              <a:solidFill>
                <a:schemeClr val="tx1"/>
              </a:solidFill>
              <a:miter lim="800000"/>
              <a:headEnd/>
              <a:tailEnd/>
            </a:ln>
          </p:spPr>
          <p:txBody>
            <a:bodyPr wrap="none" anchor="ctr"/>
            <a:lstStyle/>
            <a:p>
              <a:endParaRPr lang="en-US">
                <a:solidFill>
                  <a:prstClr val="black"/>
                </a:solidFill>
              </a:endParaRPr>
            </a:p>
          </p:txBody>
        </p:sp>
        <p:sp>
          <p:nvSpPr>
            <p:cNvPr id="47123" name="Text Box 17"/>
            <p:cNvSpPr txBox="1">
              <a:spLocks noChangeArrowheads="1"/>
            </p:cNvSpPr>
            <p:nvPr/>
          </p:nvSpPr>
          <p:spPr bwMode="auto">
            <a:xfrm>
              <a:off x="3590" y="2849"/>
              <a:ext cx="220" cy="407"/>
            </a:xfrm>
            <a:prstGeom prst="rect">
              <a:avLst/>
            </a:prstGeom>
            <a:noFill/>
            <a:ln w="9525">
              <a:noFill/>
              <a:miter lim="800000"/>
              <a:headEnd/>
              <a:tailEnd/>
            </a:ln>
          </p:spPr>
          <p:txBody>
            <a:bodyPr wrap="none">
              <a:spAutoFit/>
            </a:bodyPr>
            <a:lstStyle/>
            <a:p>
              <a:r>
                <a:rPr lang="en-US" sz="3600" b="1" i="1" dirty="0">
                  <a:solidFill>
                    <a:srgbClr val="008000"/>
                  </a:solidFill>
                </a:rPr>
                <a:t>r</a:t>
              </a:r>
            </a:p>
          </p:txBody>
        </p:sp>
      </p:grpSp>
      <p:sp>
        <p:nvSpPr>
          <p:cNvPr id="19474" name="Text Box 18"/>
          <p:cNvSpPr txBox="1">
            <a:spLocks noChangeArrowheads="1"/>
          </p:cNvSpPr>
          <p:nvPr/>
        </p:nvSpPr>
        <p:spPr bwMode="auto">
          <a:xfrm>
            <a:off x="6902450" y="5791200"/>
            <a:ext cx="349776" cy="646331"/>
          </a:xfrm>
          <a:prstGeom prst="rect">
            <a:avLst/>
          </a:prstGeom>
          <a:noFill/>
          <a:ln w="9525">
            <a:noFill/>
            <a:miter lim="800000"/>
            <a:headEnd/>
            <a:tailEnd/>
          </a:ln>
        </p:spPr>
        <p:txBody>
          <a:bodyPr wrap="none">
            <a:spAutoFit/>
          </a:bodyPr>
          <a:lstStyle/>
          <a:p>
            <a:r>
              <a:rPr lang="en-US" sz="3600" b="1" i="1" dirty="0">
                <a:solidFill>
                  <a:srgbClr val="008000"/>
                </a:solidFill>
              </a:rPr>
              <a:t>r</a:t>
            </a:r>
          </a:p>
        </p:txBody>
      </p:sp>
      <p:grpSp>
        <p:nvGrpSpPr>
          <p:cNvPr id="4" name="Group 25"/>
          <p:cNvGrpSpPr>
            <a:grpSpLocks/>
          </p:cNvGrpSpPr>
          <p:nvPr/>
        </p:nvGrpSpPr>
        <p:grpSpPr bwMode="auto">
          <a:xfrm>
            <a:off x="5988058" y="3564592"/>
            <a:ext cx="1555752" cy="2133600"/>
            <a:chOff x="4166" y="1440"/>
            <a:chExt cx="980" cy="1344"/>
          </a:xfrm>
        </p:grpSpPr>
        <p:grpSp>
          <p:nvGrpSpPr>
            <p:cNvPr id="5" name="Group 22"/>
            <p:cNvGrpSpPr>
              <a:grpSpLocks/>
            </p:cNvGrpSpPr>
            <p:nvPr/>
          </p:nvGrpSpPr>
          <p:grpSpPr bwMode="auto">
            <a:xfrm>
              <a:off x="4166" y="1440"/>
              <a:ext cx="778" cy="1344"/>
              <a:chOff x="4166" y="1440"/>
              <a:chExt cx="778" cy="1344"/>
            </a:xfrm>
          </p:grpSpPr>
          <p:sp>
            <p:nvSpPr>
              <p:cNvPr id="47120" name="Rectangle 13"/>
              <p:cNvSpPr>
                <a:spLocks noChangeArrowheads="1"/>
              </p:cNvSpPr>
              <p:nvPr/>
            </p:nvSpPr>
            <p:spPr bwMode="auto">
              <a:xfrm>
                <a:off x="4752" y="1440"/>
                <a:ext cx="192" cy="1344"/>
              </a:xfrm>
              <a:prstGeom prst="rect">
                <a:avLst/>
              </a:prstGeom>
              <a:solidFill>
                <a:srgbClr val="00FF00"/>
              </a:solidFill>
              <a:ln w="9525">
                <a:solidFill>
                  <a:schemeClr val="tx1"/>
                </a:solidFill>
                <a:miter lim="800000"/>
                <a:headEnd/>
                <a:tailEnd/>
              </a:ln>
            </p:spPr>
            <p:txBody>
              <a:bodyPr wrap="none" anchor="ctr"/>
              <a:lstStyle/>
              <a:p>
                <a:endParaRPr lang="en-US">
                  <a:solidFill>
                    <a:prstClr val="black"/>
                  </a:solidFill>
                </a:endParaRPr>
              </a:p>
            </p:txBody>
          </p:sp>
          <p:sp>
            <p:nvSpPr>
              <p:cNvPr id="47121" name="Text Box 15"/>
              <p:cNvSpPr txBox="1">
                <a:spLocks noChangeArrowheads="1"/>
              </p:cNvSpPr>
              <p:nvPr/>
            </p:nvSpPr>
            <p:spPr bwMode="auto">
              <a:xfrm>
                <a:off x="4166" y="1927"/>
                <a:ext cx="270" cy="407"/>
              </a:xfrm>
              <a:prstGeom prst="rect">
                <a:avLst/>
              </a:prstGeom>
              <a:noFill/>
              <a:ln w="9525">
                <a:noFill/>
                <a:miter lim="800000"/>
                <a:headEnd/>
                <a:tailEnd/>
              </a:ln>
            </p:spPr>
            <p:txBody>
              <a:bodyPr wrap="none">
                <a:spAutoFit/>
              </a:bodyPr>
              <a:lstStyle/>
              <a:p>
                <a:r>
                  <a:rPr lang="en-US" sz="3600" b="1" dirty="0">
                    <a:solidFill>
                      <a:srgbClr val="008000"/>
                    </a:solidFill>
                  </a:rPr>
                  <a:t>=</a:t>
                </a:r>
              </a:p>
            </p:txBody>
          </p:sp>
        </p:grpSp>
        <p:sp>
          <p:nvSpPr>
            <p:cNvPr id="47118" name="Line 23"/>
            <p:cNvSpPr>
              <a:spLocks noChangeShapeType="1"/>
            </p:cNvSpPr>
            <p:nvPr/>
          </p:nvSpPr>
          <p:spPr bwMode="auto">
            <a:xfrm>
              <a:off x="4752" y="1835"/>
              <a:ext cx="192" cy="0"/>
            </a:xfrm>
            <a:prstGeom prst="line">
              <a:avLst/>
            </a:prstGeom>
            <a:noFill/>
            <a:ln w="9525">
              <a:solidFill>
                <a:schemeClr val="tx1"/>
              </a:solidFill>
              <a:round/>
              <a:headEnd/>
              <a:tailEnd/>
            </a:ln>
          </p:spPr>
          <p:txBody>
            <a:bodyPr/>
            <a:lstStyle/>
            <a:p>
              <a:endParaRPr lang="en-US">
                <a:solidFill>
                  <a:prstClr val="black"/>
                </a:solidFill>
              </a:endParaRPr>
            </a:p>
          </p:txBody>
        </p:sp>
        <p:sp>
          <p:nvSpPr>
            <p:cNvPr id="47119" name="Rectangle 24"/>
            <p:cNvSpPr>
              <a:spLocks noChangeArrowheads="1"/>
            </p:cNvSpPr>
            <p:nvPr/>
          </p:nvSpPr>
          <p:spPr bwMode="auto">
            <a:xfrm>
              <a:off x="4927" y="1688"/>
              <a:ext cx="219" cy="291"/>
            </a:xfrm>
            <a:prstGeom prst="rect">
              <a:avLst/>
            </a:prstGeom>
            <a:noFill/>
            <a:ln w="9525">
              <a:noFill/>
              <a:miter lim="800000"/>
              <a:headEnd/>
              <a:tailEnd/>
            </a:ln>
          </p:spPr>
          <p:txBody>
            <a:bodyPr wrap="none">
              <a:spAutoFit/>
            </a:bodyPr>
            <a:lstStyle/>
            <a:p>
              <a:r>
                <a:rPr lang="en-US" sz="2400" b="1" i="1" dirty="0" err="1" smtClean="0">
                  <a:solidFill>
                    <a:prstClr val="black"/>
                  </a:solidFill>
                </a:rPr>
                <a:t>r</a:t>
              </a:r>
              <a:r>
                <a:rPr lang="en-US" sz="2400" b="1" i="1" baseline="-25000" dirty="0" err="1" smtClean="0">
                  <a:solidFill>
                    <a:prstClr val="black"/>
                  </a:solidFill>
                </a:rPr>
                <a:t>j</a:t>
              </a:r>
              <a:endParaRPr lang="en-US" sz="2400" b="1" i="1" baseline="-25000" dirty="0">
                <a:solidFill>
                  <a:prstClr val="black"/>
                </a:solidFill>
              </a:endParaRPr>
            </a:p>
          </p:txBody>
        </p:sp>
      </p:grpSp>
      <p:grpSp>
        <p:nvGrpSpPr>
          <p:cNvPr id="6" name="Group 14"/>
          <p:cNvGrpSpPr>
            <a:grpSpLocks/>
          </p:cNvGrpSpPr>
          <p:nvPr/>
        </p:nvGrpSpPr>
        <p:grpSpPr bwMode="auto">
          <a:xfrm>
            <a:off x="820493" y="4286977"/>
            <a:ext cx="1927225" cy="1312863"/>
            <a:chOff x="933" y="1872"/>
            <a:chExt cx="1214" cy="827"/>
          </a:xfrm>
        </p:grpSpPr>
        <p:sp>
          <p:nvSpPr>
            <p:cNvPr id="47115" name="Text Box 9"/>
            <p:cNvSpPr txBox="1">
              <a:spLocks noChangeArrowheads="1"/>
            </p:cNvSpPr>
            <p:nvPr/>
          </p:nvSpPr>
          <p:spPr bwMode="auto">
            <a:xfrm>
              <a:off x="933" y="2411"/>
              <a:ext cx="361" cy="288"/>
            </a:xfrm>
            <a:prstGeom prst="rect">
              <a:avLst/>
            </a:prstGeom>
            <a:noFill/>
            <a:ln w="9525">
              <a:noFill/>
              <a:miter lim="800000"/>
              <a:headEnd/>
              <a:tailEnd/>
            </a:ln>
          </p:spPr>
          <p:txBody>
            <a:bodyPr wrap="none">
              <a:spAutoFit/>
            </a:bodyPr>
            <a:lstStyle/>
            <a:p>
              <a:r>
                <a:rPr lang="en-US" sz="2400" b="1" dirty="0">
                  <a:solidFill>
                    <a:srgbClr val="008000"/>
                  </a:solidFill>
                  <a:latin typeface="Times New Roman" pitchFamily="18" charset="0"/>
                </a:rPr>
                <a:t>1/3</a:t>
              </a:r>
            </a:p>
          </p:txBody>
        </p:sp>
        <p:sp>
          <p:nvSpPr>
            <p:cNvPr id="47116" name="Line 10"/>
            <p:cNvSpPr>
              <a:spLocks noChangeShapeType="1"/>
            </p:cNvSpPr>
            <p:nvPr/>
          </p:nvSpPr>
          <p:spPr bwMode="auto">
            <a:xfrm flipV="1">
              <a:off x="1114" y="1872"/>
              <a:ext cx="1033" cy="550"/>
            </a:xfrm>
            <a:prstGeom prst="line">
              <a:avLst/>
            </a:prstGeom>
            <a:noFill/>
            <a:ln w="9525">
              <a:solidFill>
                <a:schemeClr val="tx1"/>
              </a:solidFill>
              <a:round/>
              <a:headEnd/>
              <a:tailEnd type="triangle" w="med" len="med"/>
            </a:ln>
          </p:spPr>
          <p:txBody>
            <a:bodyPr wrap="none" anchor="ctr"/>
            <a:lstStyle/>
            <a:p>
              <a:endParaRPr lang="en-US">
                <a:solidFill>
                  <a:prstClr val="black"/>
                </a:solidFill>
              </a:endParaRPr>
            </a:p>
          </p:txBody>
        </p:sp>
      </p:grpSp>
      <p:graphicFrame>
        <p:nvGraphicFramePr>
          <p:cNvPr id="7" name="Object 6"/>
          <p:cNvGraphicFramePr>
            <a:graphicFrameLocks noChangeAspect="1"/>
          </p:cNvGraphicFramePr>
          <p:nvPr>
            <p:extLst>
              <p:ext uri="{D42A27DB-BD31-4B8C-83A1-F6EECF244321}">
                <p14:modId xmlns:p14="http://schemas.microsoft.com/office/powerpoint/2010/main" val="4230764781"/>
              </p:ext>
            </p:extLst>
          </p:nvPr>
        </p:nvGraphicFramePr>
        <p:xfrm>
          <a:off x="5899348" y="1066800"/>
          <a:ext cx="1568252" cy="1066800"/>
        </p:xfrm>
        <a:graphic>
          <a:graphicData uri="http://schemas.openxmlformats.org/presentationml/2006/ole">
            <mc:AlternateContent xmlns:mc="http://schemas.openxmlformats.org/markup-compatibility/2006">
              <mc:Choice xmlns:v="urn:schemas-microsoft-com:vml" Requires="v">
                <p:oleObj spid="_x0000_s6148" name="Equation" r:id="rId5" imgW="634725" imgH="431613" progId="Equation.3">
                  <p:embed/>
                </p:oleObj>
              </mc:Choice>
              <mc:Fallback>
                <p:oleObj name="Equation" r:id="rId5" imgW="634725"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348" y="1066800"/>
                        <a:ext cx="1568252" cy="1066800"/>
                      </a:xfrm>
                      <a:prstGeom prst="rect">
                        <a:avLst/>
                      </a:prstGeom>
                      <a:noFill/>
                      <a:ln>
                        <a:noFill/>
                      </a:ln>
                      <a:extLst/>
                    </p:spPr>
                  </p:pic>
                </p:oleObj>
              </mc:Fallback>
            </mc:AlternateContent>
          </a:graphicData>
        </a:graphic>
      </p:graphicFrame>
      <p:sp>
        <p:nvSpPr>
          <p:cNvPr id="28" name="Line 6"/>
          <p:cNvSpPr>
            <a:spLocks noChangeShapeType="1"/>
          </p:cNvSpPr>
          <p:nvPr/>
        </p:nvSpPr>
        <p:spPr bwMode="auto">
          <a:xfrm>
            <a:off x="5089524" y="5029200"/>
            <a:ext cx="296863" cy="0"/>
          </a:xfrm>
          <a:prstGeom prst="line">
            <a:avLst/>
          </a:prstGeom>
          <a:noFill/>
          <a:ln w="9525">
            <a:solidFill>
              <a:schemeClr val="tx1"/>
            </a:solidFill>
            <a:round/>
            <a:headEnd/>
            <a:tailEnd/>
          </a:ln>
        </p:spPr>
        <p:txBody>
          <a:bodyPr wrap="none" anchor="ctr"/>
          <a:lstStyle/>
          <a:p>
            <a:endParaRPr lang="en-US">
              <a:solidFill>
                <a:prstClr val="black"/>
              </a:solidFill>
            </a:endParaRPr>
          </a:p>
        </p:txBody>
      </p:sp>
      <p:sp>
        <p:nvSpPr>
          <p:cNvPr id="29" name="Rectangle 24"/>
          <p:cNvSpPr>
            <a:spLocks noChangeArrowheads="1"/>
          </p:cNvSpPr>
          <p:nvPr/>
        </p:nvSpPr>
        <p:spPr bwMode="auto">
          <a:xfrm>
            <a:off x="5334000" y="4719935"/>
            <a:ext cx="344966" cy="461665"/>
          </a:xfrm>
          <a:prstGeom prst="rect">
            <a:avLst/>
          </a:prstGeom>
          <a:noFill/>
          <a:ln w="9525">
            <a:noFill/>
            <a:miter lim="800000"/>
            <a:headEnd/>
            <a:tailEnd/>
          </a:ln>
        </p:spPr>
        <p:txBody>
          <a:bodyPr wrap="none">
            <a:spAutoFit/>
          </a:bodyPr>
          <a:lstStyle/>
          <a:p>
            <a:r>
              <a:rPr lang="en-US" sz="2400" b="1" i="1" dirty="0" err="1" smtClean="0">
                <a:solidFill>
                  <a:prstClr val="black"/>
                </a:solidFill>
              </a:rPr>
              <a:t>r</a:t>
            </a:r>
            <a:r>
              <a:rPr lang="en-US" sz="2400" b="1" i="1" baseline="-25000" dirty="0" err="1" smtClean="0">
                <a:solidFill>
                  <a:prstClr val="black"/>
                </a:solidFill>
              </a:rPr>
              <a:t>i</a:t>
            </a:r>
            <a:endParaRPr lang="en-US" sz="2400" b="1" i="1" baseline="-25000" dirty="0">
              <a:solidFill>
                <a:prstClr val="black"/>
              </a:solidFill>
            </a:endParaRPr>
          </a:p>
        </p:txBody>
      </p:sp>
      <p:sp>
        <p:nvSpPr>
          <p:cNvPr id="32" name="Rectangle 3"/>
          <p:cNvSpPr>
            <a:spLocks noChangeArrowheads="1"/>
          </p:cNvSpPr>
          <p:nvPr/>
        </p:nvSpPr>
        <p:spPr bwMode="auto">
          <a:xfrm>
            <a:off x="2762792" y="4134577"/>
            <a:ext cx="152400" cy="152400"/>
          </a:xfrm>
          <a:prstGeom prst="rect">
            <a:avLst/>
          </a:prstGeom>
          <a:solidFill>
            <a:srgbClr val="CC99FF"/>
          </a:solidFill>
          <a:ln w="9525">
            <a:solidFill>
              <a:schemeClr val="tx1"/>
            </a:solidFill>
            <a:miter lim="800000"/>
            <a:headEnd/>
            <a:tailEnd/>
          </a:ln>
        </p:spPr>
        <p:txBody>
          <a:bodyPr wrap="none" anchor="ctr"/>
          <a:lstStyle/>
          <a:p>
            <a:endParaRPr lang="en-US">
              <a:solidFill>
                <a:prstClr val="black"/>
              </a:solidFill>
            </a:endParaRPr>
          </a:p>
        </p:txBody>
      </p:sp>
      <p:sp>
        <p:nvSpPr>
          <p:cNvPr id="33" name="Text Box 16"/>
          <p:cNvSpPr txBox="1">
            <a:spLocks noChangeArrowheads="1"/>
          </p:cNvSpPr>
          <p:nvPr/>
        </p:nvSpPr>
        <p:spPr bwMode="auto">
          <a:xfrm>
            <a:off x="4114800" y="4230469"/>
            <a:ext cx="322524" cy="646331"/>
          </a:xfrm>
          <a:prstGeom prst="rect">
            <a:avLst/>
          </a:prstGeom>
          <a:noFill/>
          <a:ln w="9525">
            <a:noFill/>
            <a:miter lim="800000"/>
            <a:headEnd/>
            <a:tailEnd/>
          </a:ln>
        </p:spPr>
        <p:txBody>
          <a:bodyPr wrap="none">
            <a:spAutoFit/>
          </a:bodyPr>
          <a:lstStyle/>
          <a:p>
            <a:r>
              <a:rPr lang="en-US" sz="3600" b="1" i="1" dirty="0" smtClean="0">
                <a:solidFill>
                  <a:srgbClr val="008000"/>
                </a:solidFill>
              </a:rPr>
              <a:t>.</a:t>
            </a:r>
            <a:endParaRPr lang="en-US" sz="3600" b="1" i="1" dirty="0">
              <a:solidFill>
                <a:srgbClr val="008000"/>
              </a:solidFill>
            </a:endParaRPr>
          </a:p>
        </p:txBody>
      </p:sp>
      <p:sp>
        <p:nvSpPr>
          <p:cNvPr id="34" name="Text Box 16"/>
          <p:cNvSpPr txBox="1">
            <a:spLocks noChangeArrowheads="1"/>
          </p:cNvSpPr>
          <p:nvPr/>
        </p:nvSpPr>
        <p:spPr bwMode="auto">
          <a:xfrm>
            <a:off x="4191000" y="5715000"/>
            <a:ext cx="322524" cy="646331"/>
          </a:xfrm>
          <a:prstGeom prst="rect">
            <a:avLst/>
          </a:prstGeom>
          <a:noFill/>
          <a:ln w="9525">
            <a:noFill/>
            <a:miter lim="800000"/>
            <a:headEnd/>
            <a:tailEnd/>
          </a:ln>
        </p:spPr>
        <p:txBody>
          <a:bodyPr wrap="none">
            <a:spAutoFit/>
          </a:bodyPr>
          <a:lstStyle/>
          <a:p>
            <a:r>
              <a:rPr lang="en-US" sz="3600" b="1" i="1" dirty="0" smtClean="0">
                <a:solidFill>
                  <a:srgbClr val="008000"/>
                </a:solidFill>
              </a:rPr>
              <a:t>.</a:t>
            </a:r>
            <a:endParaRPr lang="en-US" sz="3600" b="1" i="1" dirty="0">
              <a:solidFill>
                <a:srgbClr val="008000"/>
              </a:solidFill>
            </a:endParaRPr>
          </a:p>
        </p:txBody>
      </p:sp>
      <p:sp>
        <p:nvSpPr>
          <p:cNvPr id="35" name="Text Box 15"/>
          <p:cNvSpPr txBox="1">
            <a:spLocks noChangeArrowheads="1"/>
          </p:cNvSpPr>
          <p:nvPr/>
        </p:nvSpPr>
        <p:spPr bwMode="auto">
          <a:xfrm>
            <a:off x="6019800" y="5830887"/>
            <a:ext cx="428625" cy="646113"/>
          </a:xfrm>
          <a:prstGeom prst="rect">
            <a:avLst/>
          </a:prstGeom>
          <a:noFill/>
          <a:ln w="9525">
            <a:noFill/>
            <a:miter lim="800000"/>
            <a:headEnd/>
            <a:tailEnd/>
          </a:ln>
        </p:spPr>
        <p:txBody>
          <a:bodyPr wrap="none">
            <a:spAutoFit/>
          </a:bodyPr>
          <a:lstStyle/>
          <a:p>
            <a:r>
              <a:rPr lang="en-US" sz="3600" b="1" dirty="0">
                <a:solidFill>
                  <a:srgbClr val="008000"/>
                </a:solidFill>
              </a:rPr>
              <a:t>=</a:t>
            </a:r>
          </a:p>
        </p:txBody>
      </p:sp>
      <p:sp>
        <p:nvSpPr>
          <p:cNvPr id="36" name="Rectangle 3"/>
          <p:cNvSpPr>
            <a:spLocks noChangeArrowheads="1"/>
          </p:cNvSpPr>
          <p:nvPr/>
        </p:nvSpPr>
        <p:spPr bwMode="auto">
          <a:xfrm>
            <a:off x="2763296" y="4648200"/>
            <a:ext cx="152400" cy="152400"/>
          </a:xfrm>
          <a:prstGeom prst="rect">
            <a:avLst/>
          </a:prstGeom>
          <a:solidFill>
            <a:srgbClr val="CC99FF"/>
          </a:solidFill>
          <a:ln w="9525">
            <a:solidFill>
              <a:schemeClr val="tx1"/>
            </a:solidFill>
            <a:miter lim="800000"/>
            <a:headEnd/>
            <a:tailEnd/>
          </a:ln>
        </p:spPr>
        <p:txBody>
          <a:bodyPr wrap="none" anchor="ctr"/>
          <a:lstStyle/>
          <a:p>
            <a:endParaRPr lang="en-US">
              <a:solidFill>
                <a:prstClr val="black"/>
              </a:solidFill>
            </a:endParaRPr>
          </a:p>
        </p:txBody>
      </p:sp>
      <p:sp>
        <p:nvSpPr>
          <p:cNvPr id="37" name="Rectangle 3"/>
          <p:cNvSpPr>
            <a:spLocks noChangeArrowheads="1"/>
          </p:cNvSpPr>
          <p:nvPr/>
        </p:nvSpPr>
        <p:spPr bwMode="auto">
          <a:xfrm>
            <a:off x="2754928" y="5257800"/>
            <a:ext cx="152400" cy="152400"/>
          </a:xfrm>
          <a:prstGeom prst="rect">
            <a:avLst/>
          </a:prstGeom>
          <a:solidFill>
            <a:srgbClr val="CC99FF"/>
          </a:solidFill>
          <a:ln w="9525">
            <a:solidFill>
              <a:schemeClr val="tx1"/>
            </a:solidFill>
            <a:miter lim="800000"/>
            <a:headEnd/>
            <a:tailEnd/>
          </a:ln>
        </p:spPr>
        <p:txBody>
          <a:bodyPr wrap="none" anchor="ctr"/>
          <a:lstStyle/>
          <a:p>
            <a:endParaRPr lang="en-US">
              <a:solidFill>
                <a:prstClr val="black"/>
              </a:solidFill>
            </a:endParaRPr>
          </a:p>
        </p:txBody>
      </p:sp>
      <p:sp>
        <p:nvSpPr>
          <p:cNvPr id="38" name="Line 10"/>
          <p:cNvSpPr>
            <a:spLocks noChangeShapeType="1"/>
          </p:cNvSpPr>
          <p:nvPr/>
        </p:nvSpPr>
        <p:spPr bwMode="auto">
          <a:xfrm flipV="1">
            <a:off x="1320801" y="4724399"/>
            <a:ext cx="1434127" cy="558490"/>
          </a:xfrm>
          <a:prstGeom prst="line">
            <a:avLst/>
          </a:prstGeom>
          <a:noFill/>
          <a:ln w="9525">
            <a:solidFill>
              <a:schemeClr val="tx1"/>
            </a:solidFill>
            <a:round/>
            <a:headEnd/>
            <a:tailEnd type="triangle" w="med" len="med"/>
          </a:ln>
        </p:spPr>
        <p:txBody>
          <a:bodyPr wrap="none" anchor="ctr"/>
          <a:lstStyle/>
          <a:p>
            <a:endParaRPr lang="en-US">
              <a:solidFill>
                <a:prstClr val="black"/>
              </a:solidFill>
            </a:endParaRPr>
          </a:p>
        </p:txBody>
      </p:sp>
      <p:sp>
        <p:nvSpPr>
          <p:cNvPr id="39" name="Line 10"/>
          <p:cNvSpPr>
            <a:spLocks noChangeShapeType="1"/>
          </p:cNvSpPr>
          <p:nvPr/>
        </p:nvSpPr>
        <p:spPr bwMode="auto">
          <a:xfrm flipV="1">
            <a:off x="1347788" y="5333999"/>
            <a:ext cx="1399931" cy="76201"/>
          </a:xfrm>
          <a:prstGeom prst="line">
            <a:avLst/>
          </a:prstGeom>
          <a:noFill/>
          <a:ln w="9525">
            <a:solidFill>
              <a:schemeClr val="tx1"/>
            </a:solidFill>
            <a:round/>
            <a:headEnd/>
            <a:tailEnd type="triangle" w="med" len="med"/>
          </a:ln>
        </p:spPr>
        <p:txBody>
          <a:bodyPr wrap="none" anchor="ctr"/>
          <a:lstStyle/>
          <a:p>
            <a:endParaRPr lang="en-US">
              <a:solidFill>
                <a:prstClr val="black"/>
              </a:solidFill>
            </a:endParaRPr>
          </a:p>
        </p:txBody>
      </p:sp>
    </p:spTree>
    <p:extLst>
      <p:ext uri="{BB962C8B-B14F-4D97-AF65-F5344CB8AC3E}">
        <p14:creationId xmlns:p14="http://schemas.microsoft.com/office/powerpoint/2010/main" val="1983242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9474"/>
                                        </p:tgtEl>
                                        <p:attrNameLst>
                                          <p:attrName>style.visibility</p:attrName>
                                        </p:attrNameLst>
                                      </p:cBhvr>
                                      <p:to>
                                        <p:strVal val="visible"/>
                                      </p:to>
                                    </p:set>
                                    <p:animEffect transition="in" filter="dissolve">
                                      <p:cBhvr>
                                        <p:cTn id="14"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Eigenvector </a:t>
            </a:r>
            <a:r>
              <a:rPr lang="en-US" dirty="0" smtClean="0">
                <a:solidFill>
                  <a:schemeClr val="accent1">
                    <a:satMod val="150000"/>
                  </a:schemeClr>
                </a:solidFill>
              </a:rPr>
              <a:t>Formulation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49154" name="Rectangle 3"/>
              <p:cNvSpPr>
                <a:spLocks noGrp="1" noChangeArrowheads="1"/>
              </p:cNvSpPr>
              <p:nvPr>
                <p:ph type="body" idx="1"/>
              </p:nvPr>
            </p:nvSpPr>
            <p:spPr>
              <a:xfrm>
                <a:off x="457200" y="1295400"/>
                <a:ext cx="8229600" cy="5332749"/>
              </a:xfrm>
            </p:spPr>
            <p:txBody>
              <a:bodyPr>
                <a:normAutofit/>
              </a:bodyPr>
              <a:lstStyle/>
              <a:p>
                <a:r>
                  <a:rPr lang="en-US" b="1" dirty="0" smtClean="0">
                    <a:solidFill>
                      <a:srgbClr val="D60093"/>
                    </a:solidFill>
                  </a:rPr>
                  <a:t>The flow equations can be written</a:t>
                </a:r>
                <a:r>
                  <a:rPr lang="en-US" dirty="0" smtClean="0">
                    <a:solidFill>
                      <a:srgbClr val="D60093"/>
                    </a:solidFill>
                  </a:rPr>
                  <a:t> </a:t>
                </a:r>
                <a:br>
                  <a:rPr lang="en-US" dirty="0" smtClean="0">
                    <a:solidFill>
                      <a:srgbClr val="D60093"/>
                    </a:solidFill>
                  </a:rPr>
                </a:br>
                <a:r>
                  <a:rPr lang="en-US" dirty="0" smtClean="0">
                    <a:solidFill>
                      <a:schemeClr val="accent3"/>
                    </a:solidFill>
                  </a:rPr>
                  <a:t>		</a:t>
                </a:r>
                <a14:m>
                  <m:oMath xmlns:m="http://schemas.openxmlformats.org/officeDocument/2006/math">
                    <m:r>
                      <a:rPr lang="en-US" sz="3600" b="1" i="1" dirty="0" smtClean="0">
                        <a:solidFill>
                          <a:srgbClr val="0000FF"/>
                        </a:solidFill>
                        <a:latin typeface="Cambria Math"/>
                      </a:rPr>
                      <m:t>𝒓</m:t>
                    </m:r>
                    <m:r>
                      <a:rPr lang="en-US" sz="3600" b="1" i="1" dirty="0" smtClean="0">
                        <a:solidFill>
                          <a:srgbClr val="0000FF"/>
                        </a:solidFill>
                        <a:latin typeface="Cambria Math"/>
                      </a:rPr>
                      <m:t> </m:t>
                    </m:r>
                    <m:r>
                      <a:rPr lang="en-US" sz="3600" i="1" dirty="0" smtClean="0">
                        <a:solidFill>
                          <a:srgbClr val="0000FF"/>
                        </a:solidFill>
                        <a:latin typeface="Cambria Math"/>
                      </a:rPr>
                      <m:t>=</m:t>
                    </m:r>
                    <m:r>
                      <a:rPr lang="en-US" sz="3600" b="1" i="1" dirty="0" smtClean="0">
                        <a:solidFill>
                          <a:srgbClr val="0000FF"/>
                        </a:solidFill>
                        <a:latin typeface="Cambria Math"/>
                      </a:rPr>
                      <m:t> </m:t>
                    </m:r>
                    <m:r>
                      <a:rPr lang="en-US" sz="3600" b="1" i="1" dirty="0" smtClean="0">
                        <a:solidFill>
                          <a:srgbClr val="0000FF"/>
                        </a:solidFill>
                        <a:latin typeface="Cambria Math"/>
                      </a:rPr>
                      <m:t>𝑴</m:t>
                    </m:r>
                    <m:r>
                      <a:rPr lang="en-US" sz="3600" b="1" i="1" dirty="0" smtClean="0">
                        <a:solidFill>
                          <a:srgbClr val="0000FF"/>
                        </a:solidFill>
                        <a:latin typeface="Cambria Math"/>
                      </a:rPr>
                      <m:t> </m:t>
                    </m:r>
                    <m:r>
                      <a:rPr lang="en-US" sz="3600" i="1" dirty="0" smtClean="0">
                        <a:solidFill>
                          <a:srgbClr val="0000FF"/>
                        </a:solidFill>
                        <a:latin typeface="Cambria Math"/>
                      </a:rPr>
                      <m:t>∙ </m:t>
                    </m:r>
                    <m:r>
                      <a:rPr lang="en-US" sz="3600" b="1" i="1" dirty="0" smtClean="0">
                        <a:solidFill>
                          <a:srgbClr val="0000FF"/>
                        </a:solidFill>
                        <a:latin typeface="Cambria Math"/>
                      </a:rPr>
                      <m:t>𝒓</m:t>
                    </m:r>
                  </m:oMath>
                </a14:m>
                <a:endParaRPr lang="en-US" sz="3600" b="1" i="1" dirty="0" smtClean="0">
                  <a:solidFill>
                    <a:srgbClr val="0000FF"/>
                  </a:solidFill>
                </a:endParaRPr>
              </a:p>
              <a:p>
                <a:r>
                  <a:rPr lang="en-US" dirty="0" smtClean="0"/>
                  <a:t>So the </a:t>
                </a:r>
                <a:r>
                  <a:rPr lang="en-US" b="1" dirty="0" smtClean="0"/>
                  <a:t>rank vector</a:t>
                </a:r>
                <a:r>
                  <a:rPr lang="en-US" dirty="0" smtClean="0"/>
                  <a:t> </a:t>
                </a:r>
                <a:r>
                  <a:rPr lang="en-US" b="1" i="1" dirty="0" smtClean="0">
                    <a:solidFill>
                      <a:srgbClr val="0000FF"/>
                    </a:solidFill>
                  </a:rPr>
                  <a:t>r</a:t>
                </a:r>
                <a:r>
                  <a:rPr lang="en-US" dirty="0" smtClean="0"/>
                  <a:t> is an </a:t>
                </a:r>
                <a:r>
                  <a:rPr lang="en-US" b="1" dirty="0" smtClean="0"/>
                  <a:t>eigenvector</a:t>
                </a:r>
                <a:r>
                  <a:rPr lang="en-US" dirty="0" smtClean="0"/>
                  <a:t> of the stochastic web matrix </a:t>
                </a:r>
                <a:r>
                  <a:rPr lang="en-US" b="1" i="1" dirty="0" smtClean="0">
                    <a:solidFill>
                      <a:srgbClr val="0000FF"/>
                    </a:solidFill>
                  </a:rPr>
                  <a:t>M</a:t>
                </a:r>
              </a:p>
              <a:p>
                <a:pPr lvl="1"/>
                <a:r>
                  <a:rPr lang="en-US" dirty="0" smtClean="0"/>
                  <a:t>In fact, it’s the first or principal eigenvector, </a:t>
                </a:r>
                <a:br>
                  <a:rPr lang="en-US" dirty="0" smtClean="0"/>
                </a:br>
                <a:r>
                  <a:rPr lang="en-US" dirty="0" smtClean="0"/>
                  <a:t>with corresponding eigenvalue </a:t>
                </a:r>
                <a:r>
                  <a:rPr lang="en-US" b="1" i="1" dirty="0" smtClean="0"/>
                  <a:t>1</a:t>
                </a:r>
              </a:p>
              <a:p>
                <a:pPr lvl="2"/>
                <a:r>
                  <a:rPr lang="en-US" dirty="0" smtClean="0"/>
                  <a:t>Largest eigenvalue of </a:t>
                </a:r>
                <a:r>
                  <a:rPr lang="en-US" b="1" i="1" dirty="0" smtClean="0"/>
                  <a:t>M</a:t>
                </a:r>
                <a:r>
                  <a:rPr lang="en-US" dirty="0" smtClean="0"/>
                  <a:t> is </a:t>
                </a:r>
                <a:r>
                  <a:rPr lang="en-US" b="1" dirty="0" smtClean="0"/>
                  <a:t>1</a:t>
                </a:r>
                <a:r>
                  <a:rPr lang="en-US" dirty="0" smtClean="0"/>
                  <a:t> since </a:t>
                </a:r>
                <a:r>
                  <a:rPr lang="en-US" b="1" i="1" dirty="0" smtClean="0"/>
                  <a:t>M</a:t>
                </a:r>
                <a:r>
                  <a:rPr lang="en-US" dirty="0" smtClean="0"/>
                  <a:t> is</a:t>
                </a:r>
                <a:br>
                  <a:rPr lang="en-US" dirty="0" smtClean="0"/>
                </a:br>
                <a:r>
                  <a:rPr lang="en-US" dirty="0" smtClean="0"/>
                  <a:t>column stochastic (with non-negative entries)</a:t>
                </a:r>
              </a:p>
              <a:p>
                <a:pPr lvl="8"/>
                <a:endParaRPr lang="en-US" b="1" i="1" dirty="0" smtClean="0"/>
              </a:p>
              <a:p>
                <a:r>
                  <a:rPr lang="en-US" b="1" dirty="0" smtClean="0">
                    <a:solidFill>
                      <a:srgbClr val="0000FF"/>
                    </a:solidFill>
                  </a:rPr>
                  <a:t>We can now efficiently solve for </a:t>
                </a:r>
                <a:r>
                  <a:rPr lang="en-US" b="1" i="1" dirty="0" smtClean="0">
                    <a:solidFill>
                      <a:srgbClr val="0000FF"/>
                    </a:solidFill>
                  </a:rPr>
                  <a:t>r</a:t>
                </a:r>
                <a:r>
                  <a:rPr lang="en-US" b="1" dirty="0" smtClean="0">
                    <a:solidFill>
                      <a:srgbClr val="0000FF"/>
                    </a:solidFill>
                  </a:rPr>
                  <a:t>!</a:t>
                </a:r>
                <a:br>
                  <a:rPr lang="en-US" b="1" dirty="0" smtClean="0">
                    <a:solidFill>
                      <a:srgbClr val="0000FF"/>
                    </a:solidFill>
                  </a:rPr>
                </a:br>
                <a:r>
                  <a:rPr lang="en-US" b="1" dirty="0"/>
                  <a:t>The </a:t>
                </a:r>
                <a:r>
                  <a:rPr lang="en-US" b="1" dirty="0" smtClean="0"/>
                  <a:t>method is called Power iteration</a:t>
                </a:r>
                <a:endParaRPr lang="en-US" b="1" dirty="0" smtClean="0">
                  <a:solidFill>
                    <a:srgbClr val="008000"/>
                  </a:solidFill>
                </a:endParaRPr>
              </a:p>
            </p:txBody>
          </p:sp>
        </mc:Choice>
        <mc:Fallback xmlns="">
          <p:sp>
            <p:nvSpPr>
              <p:cNvPr id="49154" name="Rectangle 3"/>
              <p:cNvSpPr>
                <a:spLocks noGrp="1" noRot="1" noChangeAspect="1" noMove="1" noResize="1" noEditPoints="1" noAdjustHandles="1" noChangeArrowheads="1" noChangeShapeType="1" noTextEdit="1"/>
              </p:cNvSpPr>
              <p:nvPr>
                <p:ph type="body" idx="1"/>
              </p:nvPr>
            </p:nvSpPr>
            <p:spPr>
              <a:xfrm>
                <a:off x="457200" y="1295400"/>
                <a:ext cx="8229600" cy="5332749"/>
              </a:xfrm>
              <a:blipFill rotWithShape="1">
                <a:blip r:embed="rId3"/>
                <a:stretch>
                  <a:fillRect t="-686" b="-12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7467600" y="3614916"/>
                <a:ext cx="1676400" cy="1261884"/>
              </a:xfrm>
              <a:prstGeom prst="rect">
                <a:avLst/>
              </a:prstGeom>
              <a:noFill/>
            </p:spPr>
            <p:txBody>
              <a:bodyPr wrap="square" rtlCol="0">
                <a:spAutoFit/>
              </a:bodyPr>
              <a:lstStyle/>
              <a:p>
                <a:r>
                  <a:rPr lang="en-US" sz="1400" b="1" dirty="0" smtClean="0">
                    <a:solidFill>
                      <a:srgbClr val="008000"/>
                    </a:solidFill>
                    <a:latin typeface="Arial" pitchFamily="34" charset="0"/>
                    <a:cs typeface="Arial" pitchFamily="34" charset="0"/>
                  </a:rPr>
                  <a:t>NOTE:</a:t>
                </a:r>
                <a:r>
                  <a:rPr lang="en-US" sz="1400" b="1" i="1" dirty="0" smtClean="0">
                    <a:solidFill>
                      <a:srgbClr val="008000"/>
                    </a:solidFill>
                    <a:latin typeface="Arial" pitchFamily="34" charset="0"/>
                    <a:cs typeface="Arial" pitchFamily="34" charset="0"/>
                  </a:rPr>
                  <a:t> x</a:t>
                </a:r>
                <a:r>
                  <a:rPr lang="en-US" sz="1400" dirty="0" smtClean="0">
                    <a:solidFill>
                      <a:srgbClr val="008000"/>
                    </a:solidFill>
                    <a:latin typeface="Arial" pitchFamily="34" charset="0"/>
                    <a:cs typeface="Arial" pitchFamily="34" charset="0"/>
                  </a:rPr>
                  <a:t> is an eigenvector with the corresponding eigenvalue </a:t>
                </a:r>
                <a:r>
                  <a:rPr lang="el-GR" sz="1400" b="1" dirty="0" smtClean="0">
                    <a:solidFill>
                      <a:srgbClr val="008000"/>
                    </a:solidFill>
                    <a:latin typeface="Arial" pitchFamily="34" charset="0"/>
                    <a:cs typeface="Arial" pitchFamily="34" charset="0"/>
                  </a:rPr>
                  <a:t>λ</a:t>
                </a:r>
                <a:r>
                  <a:rPr lang="en-US" sz="1400" dirty="0" smtClean="0">
                    <a:solidFill>
                      <a:srgbClr val="008000"/>
                    </a:solidFill>
                    <a:latin typeface="Arial" pitchFamily="34" charset="0"/>
                    <a:cs typeface="Arial" pitchFamily="34" charset="0"/>
                  </a:rPr>
                  <a:t> if:</a:t>
                </a:r>
                <a:br>
                  <a:rPr lang="en-US" sz="1400" dirty="0" smtClean="0">
                    <a:solidFill>
                      <a:srgbClr val="008000"/>
                    </a:solidFill>
                    <a:latin typeface="Arial" pitchFamily="34" charset="0"/>
                    <a:cs typeface="Arial" pitchFamily="34" charset="0"/>
                  </a:rPr>
                </a:br>
                <a14:m>
                  <m:oMathPara xmlns:m="http://schemas.openxmlformats.org/officeDocument/2006/math">
                    <m:oMathParaPr>
                      <m:jc m:val="centerGroup"/>
                    </m:oMathParaPr>
                    <m:oMath xmlns:m="http://schemas.openxmlformats.org/officeDocument/2006/math">
                      <m:r>
                        <a:rPr lang="en-US" b="1" i="1" smtClean="0">
                          <a:solidFill>
                            <a:srgbClr val="008000"/>
                          </a:solidFill>
                          <a:latin typeface="Cambria Math"/>
                          <a:cs typeface="Arial" pitchFamily="34" charset="0"/>
                        </a:rPr>
                        <m:t>𝑨𝒙</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𝝀</m:t>
                      </m:r>
                      <m:r>
                        <a:rPr lang="en-US" b="1" i="1" smtClean="0">
                          <a:solidFill>
                            <a:srgbClr val="008000"/>
                          </a:solidFill>
                          <a:latin typeface="Cambria Math"/>
                          <a:cs typeface="Arial" pitchFamily="34" charset="0"/>
                        </a:rPr>
                        <m:t>𝒙</m:t>
                      </m:r>
                    </m:oMath>
                  </m:oMathPara>
                </a14:m>
                <a:endParaRPr lang="en-US" b="1" dirty="0" smtClean="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467600" y="3614916"/>
                <a:ext cx="1676400" cy="1261884"/>
              </a:xfrm>
              <a:prstGeom prst="rect">
                <a:avLst/>
              </a:prstGeom>
              <a:blipFill rotWithShape="1">
                <a:blip r:embed="rId4"/>
                <a:stretch>
                  <a:fillRect l="-727" t="-483"/>
                </a:stretch>
              </a:blipFill>
            </p:spPr>
            <p:txBody>
              <a:bodyPr/>
              <a:lstStyle/>
              <a:p>
                <a:r>
                  <a:rPr lang="en-US">
                    <a:noFill/>
                  </a:rPr>
                  <a:t> </a:t>
                </a:r>
              </a:p>
            </p:txBody>
          </p:sp>
        </mc:Fallback>
      </mc:AlternateContent>
    </p:spTree>
    <p:extLst>
      <p:ext uri="{BB962C8B-B14F-4D97-AF65-F5344CB8AC3E}">
        <p14:creationId xmlns:p14="http://schemas.microsoft.com/office/powerpoint/2010/main" val="555685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ea typeface="ＭＳ Ｐゴシック" pitchFamily="34" charset="-128"/>
              </a:rPr>
              <a:t>Permuterm index</a:t>
            </a:r>
          </a:p>
        </p:txBody>
      </p:sp>
      <p:sp>
        <p:nvSpPr>
          <p:cNvPr id="35843" name="Rectangle 3"/>
          <p:cNvSpPr>
            <a:spLocks noGrp="1" noChangeArrowheads="1"/>
          </p:cNvSpPr>
          <p:nvPr>
            <p:ph type="body" idx="1"/>
          </p:nvPr>
        </p:nvSpPr>
        <p:spPr/>
        <p:txBody>
          <a:bodyPr/>
          <a:lstStyle/>
          <a:p>
            <a:pPr eaLnBrk="1" hangingPunct="1"/>
            <a:r>
              <a:rPr lang="en-US" altLang="en-US" smtClean="0">
                <a:ea typeface="ＭＳ Ｐゴシック" pitchFamily="34" charset="-128"/>
              </a:rPr>
              <a:t>For term </a:t>
            </a:r>
            <a:r>
              <a:rPr lang="en-US" altLang="en-US" b="1" i="1" smtClean="0">
                <a:ea typeface="ＭＳ Ｐゴシック" pitchFamily="34" charset="-128"/>
              </a:rPr>
              <a:t>hello</a:t>
            </a:r>
            <a:r>
              <a:rPr lang="en-US" altLang="en-US" smtClean="0">
                <a:ea typeface="ＭＳ Ｐゴシック" pitchFamily="34" charset="-128"/>
              </a:rPr>
              <a:t>, index under:</a:t>
            </a:r>
          </a:p>
          <a:p>
            <a:pPr lvl="1" eaLnBrk="1" hangingPunct="1"/>
            <a:r>
              <a:rPr lang="en-US" altLang="en-US" b="1" i="1" smtClean="0">
                <a:ea typeface="ＭＳ Ｐゴシック" pitchFamily="34" charset="-128"/>
              </a:rPr>
              <a:t>hello$, ello$h, llo$he, lo$hel, o$hell, $hello</a:t>
            </a:r>
          </a:p>
          <a:p>
            <a:pPr lvl="1" eaLnBrk="1" hangingPunct="1">
              <a:buFont typeface="Wingdings" pitchFamily="2" charset="2"/>
              <a:buNone/>
            </a:pPr>
            <a:r>
              <a:rPr lang="en-US" altLang="en-US" smtClean="0">
                <a:ea typeface="ＭＳ Ｐゴシック" pitchFamily="34" charset="-128"/>
              </a:rPr>
              <a:t>where $ is a special symbol.</a:t>
            </a:r>
          </a:p>
          <a:p>
            <a:pPr eaLnBrk="1" hangingPunct="1"/>
            <a:r>
              <a:rPr lang="en-US" altLang="en-US" smtClean="0">
                <a:ea typeface="ＭＳ Ｐゴシック" pitchFamily="34" charset="-128"/>
              </a:rPr>
              <a:t>Queries:</a:t>
            </a:r>
          </a:p>
          <a:p>
            <a:pPr lvl="1" eaLnBrk="1" hangingPunct="1"/>
            <a:r>
              <a:rPr lang="en-US" altLang="en-US" b="1" smtClean="0">
                <a:ea typeface="ＭＳ Ｐゴシック" pitchFamily="34" charset="-128"/>
              </a:rPr>
              <a:t>*X   </a:t>
            </a:r>
            <a:r>
              <a:rPr lang="en-US" altLang="en-US" smtClean="0">
                <a:ea typeface="ＭＳ Ｐゴシック" pitchFamily="34" charset="-128"/>
              </a:rPr>
              <a:t>lookup on </a:t>
            </a:r>
            <a:r>
              <a:rPr lang="en-US" altLang="en-US" b="1" smtClean="0">
                <a:ea typeface="ＭＳ Ｐゴシック" pitchFamily="34" charset="-128"/>
              </a:rPr>
              <a:t>X$*</a:t>
            </a:r>
            <a:r>
              <a:rPr lang="en-US" altLang="en-US" smtClean="0">
                <a:ea typeface="ＭＳ Ｐゴシック" pitchFamily="34" charset="-128"/>
              </a:rPr>
              <a:t>	    </a:t>
            </a:r>
          </a:p>
          <a:p>
            <a:pPr lvl="1" eaLnBrk="1" hangingPunct="1"/>
            <a:r>
              <a:rPr lang="en-US" altLang="en-US" b="1" smtClean="0">
                <a:ea typeface="ＭＳ Ｐゴシック" pitchFamily="34" charset="-128"/>
              </a:rPr>
              <a:t>X*Y</a:t>
            </a:r>
            <a:r>
              <a:rPr lang="en-US" altLang="en-US" smtClean="0">
                <a:ea typeface="ＭＳ Ｐゴシック" pitchFamily="34" charset="-128"/>
              </a:rPr>
              <a:t> lookup on </a:t>
            </a:r>
            <a:r>
              <a:rPr lang="en-US" altLang="en-US" b="1" smtClean="0">
                <a:ea typeface="ＭＳ Ｐゴシック" pitchFamily="34" charset="-128"/>
              </a:rPr>
              <a:t>Y$X*</a:t>
            </a:r>
            <a:r>
              <a:rPr lang="en-US" altLang="en-US" smtClean="0">
                <a:ea typeface="ＭＳ Ｐゴシック" pitchFamily="34" charset="-128"/>
              </a:rPr>
              <a:t>	</a:t>
            </a:r>
          </a:p>
        </p:txBody>
      </p:sp>
      <p:grpSp>
        <p:nvGrpSpPr>
          <p:cNvPr id="2" name="Group 6"/>
          <p:cNvGrpSpPr>
            <a:grpSpLocks/>
          </p:cNvGrpSpPr>
          <p:nvPr/>
        </p:nvGrpSpPr>
        <p:grpSpPr bwMode="auto">
          <a:xfrm>
            <a:off x="930275" y="4572000"/>
            <a:ext cx="2193925" cy="1550988"/>
            <a:chOff x="1968" y="3072"/>
            <a:chExt cx="1382" cy="977"/>
          </a:xfrm>
        </p:grpSpPr>
        <p:sp>
          <p:nvSpPr>
            <p:cNvPr id="35849" name="Rectangle 4"/>
            <p:cNvSpPr>
              <a:spLocks noChangeArrowheads="1"/>
            </p:cNvSpPr>
            <p:nvPr/>
          </p:nvSpPr>
          <p:spPr bwMode="auto">
            <a:xfrm>
              <a:off x="1968" y="3295"/>
              <a:ext cx="1382" cy="754"/>
            </a:xfrm>
            <a:prstGeom prst="rect">
              <a:avLst/>
            </a:prstGeom>
            <a:solidFill>
              <a:schemeClr val="accent1"/>
            </a:solidFill>
            <a:ln w="9525">
              <a:solidFill>
                <a:schemeClr val="tx1"/>
              </a:solidFill>
              <a:miter lim="800000"/>
              <a:headEnd/>
              <a:tailEnd/>
            </a:ln>
          </p:spPr>
          <p:txBody>
            <a:bodyPr wrap="none" anchor="ctr">
              <a:spAutoFit/>
            </a:bodyPr>
            <a:lstStyle>
              <a:lvl1pPr>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37931725" indent="-37474525">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algn="ctr" fontAlgn="base">
                <a:spcBef>
                  <a:spcPct val="0"/>
                </a:spcBef>
                <a:spcAft>
                  <a:spcPct val="0"/>
                </a:spcAft>
                <a:buClrTx/>
                <a:buFontTx/>
                <a:buNone/>
              </a:pPr>
              <a:r>
                <a:rPr lang="en-US" altLang="en-US" sz="2400">
                  <a:solidFill>
                    <a:prstClr val="black"/>
                  </a:solidFill>
                  <a:latin typeface="Lucida Sans" pitchFamily="34" charset="0"/>
                  <a:ea typeface="Arial Unicode MS" pitchFamily="34" charset="-122"/>
                  <a:cs typeface="Arial Unicode MS" pitchFamily="34" charset="-122"/>
                </a:rPr>
                <a:t>Query = </a:t>
              </a:r>
              <a:r>
                <a:rPr lang="en-US" altLang="en-US" sz="2400" b="1" i="1">
                  <a:solidFill>
                    <a:prstClr val="black"/>
                  </a:solidFill>
                  <a:latin typeface="Lucida Sans" pitchFamily="34" charset="0"/>
                  <a:ea typeface="Arial Unicode MS" pitchFamily="34" charset="-122"/>
                  <a:cs typeface="Arial Unicode MS" pitchFamily="34" charset="-122"/>
                </a:rPr>
                <a:t>hel*o</a:t>
              </a:r>
            </a:p>
            <a:p>
              <a:pPr algn="ctr" fontAlgn="base">
                <a:spcBef>
                  <a:spcPct val="0"/>
                </a:spcBef>
                <a:spcAft>
                  <a:spcPct val="0"/>
                </a:spcAft>
                <a:buClrTx/>
                <a:buFontTx/>
                <a:buNone/>
              </a:pPr>
              <a:r>
                <a:rPr lang="en-US" altLang="en-US" sz="2400" b="1">
                  <a:solidFill>
                    <a:prstClr val="black"/>
                  </a:solidFill>
                  <a:latin typeface="Lucida Sans" pitchFamily="34" charset="0"/>
                  <a:ea typeface="Arial Unicode MS" pitchFamily="34" charset="-122"/>
                  <a:cs typeface="Arial Unicode MS" pitchFamily="34" charset="-122"/>
                </a:rPr>
                <a:t>X=</a:t>
              </a:r>
              <a:r>
                <a:rPr lang="en-US" altLang="en-US" sz="2400" b="1" i="1">
                  <a:solidFill>
                    <a:prstClr val="black"/>
                  </a:solidFill>
                  <a:latin typeface="Lucida Sans" pitchFamily="34" charset="0"/>
                  <a:ea typeface="Arial Unicode MS" pitchFamily="34" charset="-122"/>
                  <a:cs typeface="Arial Unicode MS" pitchFamily="34" charset="-122"/>
                </a:rPr>
                <a:t>hel, </a:t>
              </a:r>
              <a:r>
                <a:rPr lang="en-US" altLang="en-US" sz="2400" b="1">
                  <a:solidFill>
                    <a:prstClr val="black"/>
                  </a:solidFill>
                  <a:latin typeface="Lucida Sans" pitchFamily="34" charset="0"/>
                  <a:ea typeface="Arial Unicode MS" pitchFamily="34" charset="-122"/>
                  <a:cs typeface="Arial Unicode MS" pitchFamily="34" charset="-122"/>
                </a:rPr>
                <a:t>Y=</a:t>
              </a:r>
              <a:r>
                <a:rPr lang="en-US" altLang="en-US" sz="2400" b="1" i="1">
                  <a:solidFill>
                    <a:prstClr val="black"/>
                  </a:solidFill>
                  <a:latin typeface="Lucida Sans" pitchFamily="34" charset="0"/>
                  <a:ea typeface="Arial Unicode MS" pitchFamily="34" charset="-122"/>
                  <a:cs typeface="Arial Unicode MS" pitchFamily="34" charset="-122"/>
                </a:rPr>
                <a:t>o</a:t>
              </a:r>
            </a:p>
            <a:p>
              <a:pPr algn="ctr" fontAlgn="base">
                <a:spcBef>
                  <a:spcPct val="0"/>
                </a:spcBef>
                <a:spcAft>
                  <a:spcPct val="0"/>
                </a:spcAft>
                <a:buClrTx/>
                <a:buFontTx/>
                <a:buNone/>
              </a:pPr>
              <a:r>
                <a:rPr lang="en-US" altLang="en-US" sz="2400">
                  <a:solidFill>
                    <a:prstClr val="black"/>
                  </a:solidFill>
                  <a:latin typeface="Lucida Sans" pitchFamily="34" charset="0"/>
                  <a:ea typeface="Arial Unicode MS" pitchFamily="34" charset="-122"/>
                  <a:cs typeface="Arial Unicode MS" pitchFamily="34" charset="-122"/>
                </a:rPr>
                <a:t>Lookup </a:t>
              </a:r>
              <a:r>
                <a:rPr lang="en-US" altLang="en-US" sz="2400" b="1" i="1">
                  <a:solidFill>
                    <a:prstClr val="black"/>
                  </a:solidFill>
                  <a:latin typeface="Lucida Sans" pitchFamily="34" charset="0"/>
                  <a:ea typeface="Arial Unicode MS" pitchFamily="34" charset="-122"/>
                  <a:cs typeface="Arial Unicode MS" pitchFamily="34" charset="-122"/>
                </a:rPr>
                <a:t>o</a:t>
              </a:r>
              <a:r>
                <a:rPr lang="en-US" altLang="en-US" sz="2400" b="1">
                  <a:solidFill>
                    <a:prstClr val="black"/>
                  </a:solidFill>
                  <a:latin typeface="Lucida Sans" pitchFamily="34" charset="0"/>
                  <a:ea typeface="Arial Unicode MS" pitchFamily="34" charset="-122"/>
                  <a:cs typeface="Arial Unicode MS" pitchFamily="34" charset="-122"/>
                </a:rPr>
                <a:t>$</a:t>
              </a:r>
              <a:r>
                <a:rPr lang="en-US" altLang="en-US" sz="2400" b="1" i="1">
                  <a:solidFill>
                    <a:prstClr val="black"/>
                  </a:solidFill>
                  <a:latin typeface="Lucida Sans" pitchFamily="34" charset="0"/>
                  <a:ea typeface="Arial Unicode MS" pitchFamily="34" charset="-122"/>
                  <a:cs typeface="Arial Unicode MS" pitchFamily="34" charset="-122"/>
                </a:rPr>
                <a:t>hel*</a:t>
              </a:r>
              <a:endParaRPr lang="en-US" altLang="en-US" sz="2400" i="1">
                <a:solidFill>
                  <a:prstClr val="black"/>
                </a:solidFill>
                <a:latin typeface="Lucida Sans" pitchFamily="34" charset="0"/>
                <a:ea typeface="Arial Unicode MS" pitchFamily="34" charset="-122"/>
                <a:cs typeface="Arial Unicode MS" pitchFamily="34" charset="-122"/>
              </a:endParaRPr>
            </a:p>
          </p:txBody>
        </p:sp>
        <p:sp>
          <p:nvSpPr>
            <p:cNvPr id="35850" name="AutoShape 5"/>
            <p:cNvSpPr>
              <a:spLocks noChangeArrowheads="1"/>
            </p:cNvSpPr>
            <p:nvPr/>
          </p:nvSpPr>
          <p:spPr bwMode="auto">
            <a:xfrm>
              <a:off x="2256" y="3072"/>
              <a:ext cx="336" cy="240"/>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37931725" indent="-37474525">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fontAlgn="base">
                <a:spcBef>
                  <a:spcPct val="0"/>
                </a:spcBef>
                <a:spcAft>
                  <a:spcPct val="0"/>
                </a:spcAft>
                <a:buClrTx/>
                <a:buFontTx/>
                <a:buNone/>
              </a:pPr>
              <a:endParaRPr lang="en-US" altLang="en-US" sz="2400">
                <a:solidFill>
                  <a:prstClr val="black"/>
                </a:solidFill>
                <a:latin typeface="Lucida Sans" pitchFamily="34" charset="0"/>
                <a:ea typeface="Arial Unicode MS" pitchFamily="34" charset="-122"/>
                <a:cs typeface="Arial Unicode MS" pitchFamily="34" charset="-122"/>
              </a:endParaRPr>
            </a:p>
          </p:txBody>
        </p:sp>
      </p:grpSp>
      <p:sp>
        <p:nvSpPr>
          <p:cNvPr id="35845" name="TextBox 6"/>
          <p:cNvSpPr txBox="1">
            <a:spLocks noChangeArrowheads="1"/>
          </p:cNvSpPr>
          <p:nvPr/>
        </p:nvSpPr>
        <p:spPr bwMode="auto">
          <a:xfrm>
            <a:off x="7620000" y="-33338"/>
            <a:ext cx="1166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37931725" indent="-37474525">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fontAlgn="base">
              <a:spcBef>
                <a:spcPct val="0"/>
              </a:spcBef>
              <a:spcAft>
                <a:spcPct val="0"/>
              </a:spcAft>
              <a:buClrTx/>
              <a:buFontTx/>
              <a:buNone/>
            </a:pPr>
            <a:r>
              <a:rPr lang="en-US" altLang="en-US" sz="1600">
                <a:solidFill>
                  <a:srgbClr val="FBFCFF"/>
                </a:solidFill>
                <a:latin typeface="Lucida Sans" pitchFamily="34" charset="0"/>
                <a:ea typeface="Arial Unicode MS" pitchFamily="34" charset="-122"/>
                <a:cs typeface="Arial Unicode MS" pitchFamily="34" charset="-122"/>
              </a:rPr>
              <a:t>Sec. 3.2.1</a:t>
            </a:r>
          </a:p>
        </p:txBody>
      </p:sp>
      <p:sp>
        <p:nvSpPr>
          <p:cNvPr id="3584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itchFamily="2" charset="2"/>
              <a:buChar char="§"/>
              <a:defRPr sz="2800">
                <a:solidFill>
                  <a:schemeClr val="tx1"/>
                </a:solidFill>
                <a:latin typeface="Calibri" pitchFamily="34" charset="0"/>
                <a:ea typeface="ＭＳ Ｐゴシック" pitchFamily="34" charset="-128"/>
              </a:defRPr>
            </a:lvl1pPr>
            <a:lvl2pPr marL="37931725" indent="-37474525">
              <a:spcBef>
                <a:spcPct val="20000"/>
              </a:spcBef>
              <a:buClr>
                <a:srgbClr val="357E69"/>
              </a:buClr>
              <a:buFont typeface="Wingdings" pitchFamily="2" charset="2"/>
              <a:buChar char="§"/>
              <a:defRPr sz="2400">
                <a:solidFill>
                  <a:schemeClr val="tx1"/>
                </a:solidFill>
                <a:latin typeface="Calibri" pitchFamily="34" charset="0"/>
                <a:ea typeface="ＭＳ Ｐゴシック"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ＭＳ Ｐゴシック"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ＭＳ Ｐゴシック"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ＭＳ Ｐゴシック" pitchFamily="34" charset="-128"/>
              </a:defRPr>
            </a:lvl9pPr>
          </a:lstStyle>
          <a:p>
            <a:pPr>
              <a:spcBef>
                <a:spcPct val="0"/>
              </a:spcBef>
              <a:buClrTx/>
              <a:buFontTx/>
              <a:buNone/>
            </a:pPr>
            <a:fld id="{8B422D8F-1F36-44CD-B916-6F1892A53814}" type="slidenum">
              <a:rPr lang="en-US" altLang="en-US" sz="1200" smtClean="0">
                <a:solidFill>
                  <a:srgbClr val="898989"/>
                </a:solidFill>
                <a:ea typeface="Arial Unicode MS" pitchFamily="34" charset="-122"/>
              </a:rPr>
              <a:pPr>
                <a:spcBef>
                  <a:spcPct val="0"/>
                </a:spcBef>
                <a:buClrTx/>
                <a:buFontTx/>
                <a:buNone/>
              </a:pPr>
              <a:t>9</a:t>
            </a:fld>
            <a:endParaRPr lang="en-US" altLang="en-US" sz="1200" smtClean="0">
              <a:solidFill>
                <a:srgbClr val="898989"/>
              </a:solidFill>
              <a:ea typeface="Arial Unicode MS" pitchFamily="34" charset="-122"/>
            </a:endParaRPr>
          </a:p>
        </p:txBody>
      </p:sp>
      <p:pic>
        <p:nvPicPr>
          <p:cNvPr id="3584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895600"/>
            <a:ext cx="2771775" cy="3114675"/>
          </a:xfrm>
          <a:prstGeom prst="rect">
            <a:avLst/>
          </a:prstGeom>
          <a:noFill/>
          <a:ln>
            <a:noFill/>
          </a:ln>
          <a:extLst>
            <a:ext uri="{909E8E84-426E-40DD-AFC4-6F175D3DCCD1}">
              <a14:hiddenFill xmlns:a14="http://schemas.microsoft.com/office/drawing/2010/main">
                <a:gradFill rotWithShape="0">
                  <a:gsLst>
                    <a:gs pos="0">
                      <a:schemeClr val="bg1"/>
                    </a:gs>
                    <a:gs pos="100000">
                      <a:schemeClr val="accent1"/>
                    </a:gs>
                  </a:gsLst>
                  <a:lin ang="0" scaled="1"/>
                </a:gradFill>
              </a14:hiddenFill>
            </a:ext>
            <a:ext uri="{91240B29-F687-4F45-9708-019B960494DF}">
              <a14:hiddenLine xmlns:a14="http://schemas.microsoft.com/office/drawing/2010/main" w="9525">
                <a:solidFill>
                  <a:schemeClr val="tx1"/>
                </a:solidFill>
                <a:miter lim="800000"/>
                <a:headEnd/>
                <a:tailEnd/>
              </a14:hiddenLine>
            </a:ext>
          </a:extLst>
        </p:spPr>
      </p:pic>
      <p:pic>
        <p:nvPicPr>
          <p:cNvPr id="3584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6122988"/>
            <a:ext cx="3770313" cy="428625"/>
          </a:xfrm>
          <a:prstGeom prst="rect">
            <a:avLst/>
          </a:prstGeom>
          <a:noFill/>
          <a:ln>
            <a:noFill/>
          </a:ln>
          <a:extLst>
            <a:ext uri="{909E8E84-426E-40DD-AFC4-6F175D3DCCD1}">
              <a14:hiddenFill xmlns:a14="http://schemas.microsoft.com/office/drawing/2010/main">
                <a:gradFill rotWithShape="0">
                  <a:gsLst>
                    <a:gs pos="0">
                      <a:schemeClr val="bg1"/>
                    </a:gs>
                    <a:gs pos="100000">
                      <a:schemeClr val="accent1"/>
                    </a:gs>
                  </a:gsLst>
                  <a:lin ang="0" scaled="1"/>
                </a:gra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1064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Power Iteration </a:t>
            </a:r>
            <a:r>
              <a:rPr lang="en-US" dirty="0" smtClean="0">
                <a:solidFill>
                  <a:schemeClr val="accent1">
                    <a:satMod val="150000"/>
                  </a:schemeClr>
                </a:solidFill>
              </a:rPr>
              <a:t>Method</a:t>
            </a:r>
            <a:endParaRPr lang="en-US" dirty="0">
              <a:solidFill>
                <a:schemeClr val="accent1">
                  <a:satMod val="150000"/>
                </a:schemeClr>
              </a:solidFill>
            </a:endParaRPr>
          </a:p>
        </p:txBody>
      </p:sp>
      <p:sp>
        <p:nvSpPr>
          <p:cNvPr id="21507" name="Rectangle 3"/>
          <p:cNvSpPr>
            <a:spLocks noGrp="1" noChangeArrowheads="1"/>
          </p:cNvSpPr>
          <p:nvPr>
            <p:ph type="body" idx="1"/>
          </p:nvPr>
        </p:nvSpPr>
        <p:spPr/>
        <p:txBody>
          <a:bodyPr/>
          <a:lstStyle/>
          <a:p>
            <a:r>
              <a:rPr lang="en-US" b="1" dirty="0">
                <a:solidFill>
                  <a:srgbClr val="0000FF"/>
                </a:solidFill>
              </a:rPr>
              <a:t>Given a web graph with </a:t>
            </a:r>
            <a:r>
              <a:rPr lang="en-US" b="1" i="1" dirty="0" smtClean="0">
                <a:solidFill>
                  <a:srgbClr val="0000FF"/>
                </a:solidFill>
              </a:rPr>
              <a:t>N</a:t>
            </a:r>
            <a:r>
              <a:rPr lang="en-US" b="1" dirty="0" smtClean="0">
                <a:solidFill>
                  <a:srgbClr val="0000FF"/>
                </a:solidFill>
              </a:rPr>
              <a:t> </a:t>
            </a:r>
            <a:r>
              <a:rPr lang="en-US" b="1" dirty="0">
                <a:solidFill>
                  <a:srgbClr val="0000FF"/>
                </a:solidFill>
              </a:rPr>
              <a:t>nodes, where the nodes are pages and edges are hyperlinks</a:t>
            </a:r>
          </a:p>
          <a:p>
            <a:r>
              <a:rPr lang="en-US" b="1" dirty="0" smtClean="0">
                <a:solidFill>
                  <a:srgbClr val="008000"/>
                </a:solidFill>
              </a:rPr>
              <a:t>Power iteration: </a:t>
            </a:r>
            <a:r>
              <a:rPr lang="en-US" dirty="0"/>
              <a:t>a s</a:t>
            </a:r>
            <a:r>
              <a:rPr lang="en-US" dirty="0" smtClean="0"/>
              <a:t>imple </a:t>
            </a:r>
            <a:r>
              <a:rPr lang="en-US" dirty="0"/>
              <a:t>iterative scheme</a:t>
            </a:r>
          </a:p>
          <a:p>
            <a:pPr lvl="1"/>
            <a:r>
              <a:rPr lang="en-US" dirty="0" smtClean="0"/>
              <a:t>Suppose there are </a:t>
            </a:r>
            <a:r>
              <a:rPr lang="en-US" i="1" dirty="0" smtClean="0"/>
              <a:t>N</a:t>
            </a:r>
            <a:r>
              <a:rPr lang="en-US" dirty="0" smtClean="0"/>
              <a:t> web pages</a:t>
            </a:r>
            <a:endParaRPr lang="en-US" dirty="0" smtClean="0">
              <a:latin typeface="Times New Roman" pitchFamily="18" charset="0"/>
              <a:cs typeface="Times New Roman" pitchFamily="18" charset="0"/>
            </a:endParaRPr>
          </a:p>
          <a:p>
            <a:pPr lvl="1"/>
            <a:r>
              <a:rPr lang="en-US" dirty="0" smtClean="0"/>
              <a:t>Initialize: </a:t>
            </a:r>
            <a:r>
              <a:rPr lang="en-US" b="1" dirty="0" smtClean="0"/>
              <a:t>r</a:t>
            </a:r>
            <a:r>
              <a:rPr lang="en-US" baseline="30000" dirty="0" smtClean="0"/>
              <a:t>(0)</a:t>
            </a:r>
            <a:r>
              <a:rPr lang="en-US" dirty="0" smtClean="0"/>
              <a:t> = [1/N,….,1/N]</a:t>
            </a:r>
            <a:r>
              <a:rPr lang="en-US" baseline="30000" dirty="0" smtClean="0"/>
              <a:t>T</a:t>
            </a:r>
            <a:endParaRPr lang="en-US" dirty="0" smtClean="0"/>
          </a:p>
          <a:p>
            <a:pPr lvl="1"/>
            <a:r>
              <a:rPr lang="en-US" dirty="0" smtClean="0"/>
              <a:t>Iterate: </a:t>
            </a:r>
            <a:r>
              <a:rPr lang="en-US" b="1" dirty="0" smtClean="0"/>
              <a:t>r</a:t>
            </a:r>
            <a:r>
              <a:rPr lang="en-US" baseline="30000" dirty="0" smtClean="0"/>
              <a:t>(t+1)</a:t>
            </a:r>
            <a:r>
              <a:rPr lang="en-US" dirty="0" smtClean="0"/>
              <a:t> = </a:t>
            </a:r>
            <a:r>
              <a:rPr lang="en-US" b="1" dirty="0" smtClean="0"/>
              <a:t>M </a:t>
            </a:r>
            <a:r>
              <a:rPr lang="en-US" dirty="0" smtClean="0"/>
              <a:t>∙ </a:t>
            </a:r>
            <a:r>
              <a:rPr lang="en-US" b="1" dirty="0" smtClean="0"/>
              <a:t>r</a:t>
            </a:r>
            <a:r>
              <a:rPr lang="en-US" baseline="30000" dirty="0" smtClean="0"/>
              <a:t>(t)</a:t>
            </a:r>
          </a:p>
          <a:p>
            <a:pPr lvl="1"/>
            <a:r>
              <a:rPr lang="en-US" dirty="0" smtClean="0"/>
              <a:t>Stop when |</a:t>
            </a:r>
            <a:r>
              <a:rPr lang="en-US" b="1" dirty="0" smtClean="0"/>
              <a:t>r</a:t>
            </a:r>
            <a:r>
              <a:rPr lang="en-US" baseline="30000" dirty="0" smtClean="0"/>
              <a:t>(t+1) </a:t>
            </a:r>
            <a:r>
              <a:rPr lang="en-US" dirty="0" smtClean="0"/>
              <a:t>– </a:t>
            </a:r>
            <a:r>
              <a:rPr lang="en-US" b="1" dirty="0" smtClean="0"/>
              <a:t>r</a:t>
            </a:r>
            <a:r>
              <a:rPr lang="en-US" baseline="30000" dirty="0" smtClean="0"/>
              <a:t>(t)</a:t>
            </a:r>
            <a:r>
              <a:rPr lang="en-US" dirty="0" smtClean="0"/>
              <a:t>|</a:t>
            </a:r>
            <a:r>
              <a:rPr lang="en-US" baseline="-25000" dirty="0" smtClean="0"/>
              <a:t>1</a:t>
            </a:r>
            <a:r>
              <a:rPr lang="en-US" dirty="0" smtClean="0"/>
              <a:t> &lt; </a:t>
            </a:r>
            <a:r>
              <a:rPr lang="en-US" dirty="0" smtClean="0">
                <a:latin typeface="Symbol" pitchFamily="18" charset="2"/>
                <a:sym typeface="Symbol" pitchFamily="18" charset="2"/>
              </a:rPr>
              <a:t></a:t>
            </a:r>
          </a:p>
          <a:p>
            <a:pPr marL="768096" lvl="2" indent="0">
              <a:buNone/>
            </a:pPr>
            <a:endParaRPr lang="en-US" baseline="30000" dirty="0" smtClean="0"/>
          </a:p>
        </p:txBody>
      </p:sp>
      <p:graphicFrame>
        <p:nvGraphicFramePr>
          <p:cNvPr id="7" name="Object 6"/>
          <p:cNvGraphicFramePr>
            <a:graphicFrameLocks noChangeAspect="1"/>
          </p:cNvGraphicFramePr>
          <p:nvPr>
            <p:extLst>
              <p:ext uri="{D42A27DB-BD31-4B8C-83A1-F6EECF244321}">
                <p14:modId xmlns:p14="http://schemas.microsoft.com/office/powerpoint/2010/main" val="1645752993"/>
              </p:ext>
            </p:extLst>
          </p:nvPr>
        </p:nvGraphicFramePr>
        <p:xfrm>
          <a:off x="6934200" y="3200400"/>
          <a:ext cx="1943216" cy="1027412"/>
        </p:xfrm>
        <a:graphic>
          <a:graphicData uri="http://schemas.openxmlformats.org/presentationml/2006/ole">
            <mc:AlternateContent xmlns:mc="http://schemas.openxmlformats.org/markup-compatibility/2006">
              <mc:Choice xmlns:v="urn:schemas-microsoft-com:vml" Requires="v">
                <p:oleObj spid="_x0000_s7172" name="Equation" r:id="rId4" imgW="888840" imgH="469800" progId="Equation.3">
                  <p:embed/>
                </p:oleObj>
              </mc:Choice>
              <mc:Fallback>
                <p:oleObj name="Equation" r:id="rId4" imgW="888840" imgH="469800" progId="Equation.3">
                  <p:embed/>
                  <p:pic>
                    <p:nvPicPr>
                      <p:cNvPr id="0" name=""/>
                      <p:cNvPicPr>
                        <a:picLocks noChangeAspect="1" noChangeArrowheads="1"/>
                      </p:cNvPicPr>
                      <p:nvPr/>
                    </p:nvPicPr>
                    <p:blipFill>
                      <a:blip r:embed="rId5"/>
                      <a:srcRect/>
                      <a:stretch>
                        <a:fillRect/>
                      </a:stretch>
                    </p:blipFill>
                    <p:spPr bwMode="auto">
                      <a:xfrm>
                        <a:off x="6934200" y="3200400"/>
                        <a:ext cx="1943216" cy="1027412"/>
                      </a:xfrm>
                      <a:prstGeom prst="rect">
                        <a:avLst/>
                      </a:prstGeom>
                      <a:noFill/>
                      <a:ln>
                        <a:noFill/>
                      </a:ln>
                    </p:spPr>
                  </p:pic>
                </p:oleObj>
              </mc:Fallback>
            </mc:AlternateContent>
          </a:graphicData>
        </a:graphic>
      </p:graphicFrame>
      <p:sp>
        <p:nvSpPr>
          <p:cNvPr id="8" name="TextBox 7"/>
          <p:cNvSpPr txBox="1"/>
          <p:nvPr/>
        </p:nvSpPr>
        <p:spPr>
          <a:xfrm>
            <a:off x="6309570" y="4191000"/>
            <a:ext cx="2834430"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d</a:t>
            </a:r>
            <a:r>
              <a:rPr lang="en-US" baseline="-25000" dirty="0" smtClean="0">
                <a:solidFill>
                  <a:srgbClr val="008000"/>
                </a:solidFill>
                <a:latin typeface="Arial" pitchFamily="34" charset="0"/>
                <a:cs typeface="Arial" pitchFamily="34" charset="0"/>
              </a:rPr>
              <a:t>i</a:t>
            </a:r>
            <a:r>
              <a:rPr lang="en-US" dirty="0" smtClean="0">
                <a:solidFill>
                  <a:srgbClr val="008000"/>
                </a:solidFill>
                <a:latin typeface="Arial" pitchFamily="34" charset="0"/>
                <a:cs typeface="Arial" pitchFamily="34" charset="0"/>
              </a:rPr>
              <a:t> …. out-degree of node i</a:t>
            </a:r>
          </a:p>
        </p:txBody>
      </p:sp>
      <p:sp>
        <p:nvSpPr>
          <p:cNvPr id="9" name="Rectangle 8"/>
          <p:cNvSpPr/>
          <p:nvPr/>
        </p:nvSpPr>
        <p:spPr>
          <a:xfrm>
            <a:off x="533400" y="4953000"/>
            <a:ext cx="7010400" cy="707886"/>
          </a:xfrm>
          <a:prstGeom prst="rect">
            <a:avLst/>
          </a:prstGeom>
        </p:spPr>
        <p:txBody>
          <a:bodyPr wrap="square">
            <a:spAutoFit/>
          </a:bodyPr>
          <a:lstStyle/>
          <a:p>
            <a:pPr lvl="2"/>
            <a:r>
              <a:rPr lang="en-US" sz="2000" dirty="0">
                <a:solidFill>
                  <a:srgbClr val="008000"/>
                </a:solidFill>
                <a:latin typeface="Arial" pitchFamily="34" charset="0"/>
                <a:cs typeface="Arial" pitchFamily="34" charset="0"/>
              </a:rPr>
              <a:t>|</a:t>
            </a:r>
            <a:r>
              <a:rPr lang="en-US" sz="2000" b="1" dirty="0">
                <a:solidFill>
                  <a:srgbClr val="008000"/>
                </a:solidFill>
                <a:latin typeface="Arial" pitchFamily="34" charset="0"/>
                <a:cs typeface="Arial" pitchFamily="34" charset="0"/>
              </a:rPr>
              <a:t>x</a:t>
            </a:r>
            <a:r>
              <a:rPr lang="en-US" sz="2000" dirty="0">
                <a:solidFill>
                  <a:srgbClr val="008000"/>
                </a:solidFill>
                <a:latin typeface="Arial" pitchFamily="34" charset="0"/>
                <a:cs typeface="Arial" pitchFamily="34" charset="0"/>
              </a:rPr>
              <a:t>|</a:t>
            </a:r>
            <a:r>
              <a:rPr lang="en-US" sz="2000" baseline="-2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 </a:t>
            </a:r>
            <a:r>
              <a:rPr lang="en-US" sz="2000" dirty="0">
                <a:solidFill>
                  <a:srgbClr val="008000"/>
                </a:solidFill>
                <a:latin typeface="Arial" pitchFamily="34" charset="0"/>
                <a:cs typeface="Arial" pitchFamily="34" charset="0"/>
                <a:sym typeface="Symbol" pitchFamily="18" charset="2"/>
              </a:rPr>
              <a:t></a:t>
            </a:r>
            <a:r>
              <a:rPr lang="en-US" sz="2000" baseline="-25000" dirty="0">
                <a:solidFill>
                  <a:srgbClr val="008000"/>
                </a:solidFill>
                <a:latin typeface="Arial" pitchFamily="34" charset="0"/>
                <a:cs typeface="Arial" pitchFamily="34" charset="0"/>
              </a:rPr>
              <a:t>1≤i≤N</a:t>
            </a:r>
            <a:r>
              <a:rPr lang="en-US" sz="2000" dirty="0">
                <a:solidFill>
                  <a:srgbClr val="008000"/>
                </a:solidFill>
                <a:latin typeface="Arial" pitchFamily="34" charset="0"/>
                <a:cs typeface="Arial" pitchFamily="34" charset="0"/>
              </a:rPr>
              <a:t>|x</a:t>
            </a:r>
            <a:r>
              <a:rPr lang="en-US" sz="2000" baseline="-25000" dirty="0">
                <a:solidFill>
                  <a:srgbClr val="008000"/>
                </a:solidFill>
                <a:latin typeface="Arial" pitchFamily="34" charset="0"/>
                <a:cs typeface="Arial" pitchFamily="34" charset="0"/>
              </a:rPr>
              <a:t>i</a:t>
            </a:r>
            <a:r>
              <a:rPr lang="en-US" sz="2000" dirty="0">
                <a:solidFill>
                  <a:srgbClr val="008000"/>
                </a:solidFill>
                <a:latin typeface="Arial" pitchFamily="34" charset="0"/>
                <a:cs typeface="Arial" pitchFamily="34" charset="0"/>
              </a:rPr>
              <a:t>| is the </a:t>
            </a:r>
            <a:r>
              <a:rPr lang="en-US" sz="2000" b="1" dirty="0">
                <a:solidFill>
                  <a:srgbClr val="008000"/>
                </a:solidFill>
                <a:latin typeface="Arial" pitchFamily="34" charset="0"/>
                <a:cs typeface="Arial" pitchFamily="34" charset="0"/>
              </a:rPr>
              <a:t>L</a:t>
            </a:r>
            <a:r>
              <a:rPr lang="en-US" sz="2000" b="1" baseline="-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norm </a:t>
            </a:r>
          </a:p>
          <a:p>
            <a:pPr lvl="2"/>
            <a:r>
              <a:rPr lang="en-US" sz="2000" dirty="0">
                <a:solidFill>
                  <a:srgbClr val="008000"/>
                </a:solidFill>
                <a:latin typeface="Arial" pitchFamily="34" charset="0"/>
                <a:cs typeface="Arial" pitchFamily="34" charset="0"/>
              </a:rPr>
              <a:t>Can use any other vector norm, e.g., Euclidean</a:t>
            </a:r>
          </a:p>
        </p:txBody>
      </p:sp>
    </p:spTree>
    <p:extLst>
      <p:ext uri="{BB962C8B-B14F-4D97-AF65-F5344CB8AC3E}">
        <p14:creationId xmlns:p14="http://schemas.microsoft.com/office/powerpoint/2010/main" val="13193877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PageRank</a:t>
            </a:r>
            <a:r>
              <a:rPr lang="en-US" dirty="0" smtClean="0"/>
              <a:t>: How to solve?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008000"/>
                    </a:solidFill>
                  </a:rPr>
                  <a:t>Power Iteration:</a:t>
                </a:r>
              </a:p>
              <a:p>
                <a:pPr lvl="1"/>
                <a:r>
                  <a:rPr lang="en-US" dirty="0" smtClean="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smtClean="0">
                    <a:latin typeface="Times New Roman" pitchFamily="18" charset="0"/>
                    <a:cs typeface="Times New Roman" pitchFamily="18" charset="0"/>
                  </a:rPr>
                  <a:t>/N</a:t>
                </a:r>
              </a:p>
              <a:p>
                <a:pPr lvl="1"/>
                <a:r>
                  <a:rPr lang="en-US" b="1" dirty="0" smtClean="0">
                    <a:cs typeface="Times New Roman" pitchFamily="18" charset="0"/>
                  </a:rPr>
                  <a:t>1:</a:t>
                </a:r>
                <a:r>
                  <a:rPr lang="en-US" b="0" dirty="0" smtClean="0">
                    <a:cs typeface="Times New Roman" pitchFamily="18" charset="0"/>
                  </a:rPr>
                  <a:t> </a:t>
                </a:r>
                <a14:m>
                  <m:oMath xmlns:m="http://schemas.openxmlformats.org/officeDocument/2006/math">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a:cs typeface="Times New Roman" pitchFamily="18" charset="0"/>
                              </a:rPr>
                            </m:ctrlPr>
                          </m:fPr>
                          <m:num>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smtClean="0">
                  <a:latin typeface="Times New Roman" pitchFamily="18" charset="0"/>
                  <a:cs typeface="Times New Roman" pitchFamily="18" charset="0"/>
                </a:endParaRPr>
              </a:p>
              <a:p>
                <a:pPr lvl="1"/>
                <a:r>
                  <a:rPr lang="en-US" b="1" dirty="0" smtClean="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smtClean="0"/>
              </a:p>
              <a:p>
                <a:pPr lvl="1"/>
                <a:r>
                  <a:rPr lang="en-US" dirty="0" err="1" smtClean="0"/>
                  <a:t>Goto</a:t>
                </a:r>
                <a:r>
                  <a:rPr lang="en-US" dirty="0" smtClean="0"/>
                  <a:t> </a:t>
                </a:r>
                <a:r>
                  <a:rPr lang="en-US" b="1" dirty="0" smtClean="0"/>
                  <a:t>1</a:t>
                </a:r>
              </a:p>
              <a:p>
                <a:r>
                  <a:rPr lang="en-US" b="1" dirty="0" smtClean="0">
                    <a:solidFill>
                      <a:srgbClr val="0000FF"/>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1/3	5/12	9/24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3/6	1/3	11/24	…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y</a:t>
              </a:r>
              <a:endParaRPr lang="en-US" sz="2400" b="1" dirty="0">
                <a:solidFill>
                  <a:prstClr val="white"/>
                </a:solidFill>
                <a:latin typeface="Arial" pitchFamily="34" charset="0"/>
                <a:cs typeface="Arial" pitchFamily="34" charset="0"/>
              </a:endParaRP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a</a:t>
              </a:r>
              <a:endParaRPr lang="en-US" sz="2400" b="1" dirty="0">
                <a:solidFill>
                  <a:prstClr val="white"/>
                </a:solidFill>
                <a:latin typeface="Arial" pitchFamily="34" charset="0"/>
                <a:cs typeface="Arial" pitchFamily="34" charset="0"/>
              </a:endParaRP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m</a:t>
              </a:r>
              <a:endParaRPr lang="en-US" sz="2400" b="1" dirty="0">
                <a:solidFill>
                  <a:prstClr val="white"/>
                </a:solidFill>
                <a:latin typeface="Arial" pitchFamily="34" charset="0"/>
                <a:cs typeface="Arial"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22071786"/>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15" name="Rectangle 14"/>
          <p:cNvSpPr/>
          <p:nvPr/>
        </p:nvSpPr>
        <p:spPr>
          <a:xfrm>
            <a:off x="3200400" y="4800600"/>
            <a:ext cx="53340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24" name="Rectangle 23"/>
          <p:cNvSpPr/>
          <p:nvPr/>
        </p:nvSpPr>
        <p:spPr>
          <a:xfrm>
            <a:off x="4038600" y="480060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25" name="Rectangle 24"/>
          <p:cNvSpPr/>
          <p:nvPr/>
        </p:nvSpPr>
        <p:spPr>
          <a:xfrm>
            <a:off x="4974400" y="481287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26" name="Rectangle 25"/>
          <p:cNvSpPr/>
          <p:nvPr/>
        </p:nvSpPr>
        <p:spPr>
          <a:xfrm>
            <a:off x="6019800" y="4729050"/>
            <a:ext cx="1608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370897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PageRank</a:t>
            </a:r>
            <a:r>
              <a:rPr lang="en-US" dirty="0" smtClean="0"/>
              <a:t>: How to solve?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008000"/>
                    </a:solidFill>
                  </a:rPr>
                  <a:t>Power Iteration:</a:t>
                </a:r>
              </a:p>
              <a:p>
                <a:pPr lvl="1"/>
                <a:r>
                  <a:rPr lang="en-US" dirty="0" smtClean="0"/>
                  <a:t>Set </a:t>
                </a:r>
                <a14:m>
                  <m:oMath xmlns:m="http://schemas.openxmlformats.org/officeDocument/2006/math">
                    <m:sSub>
                      <m:sSubPr>
                        <m:ctrlPr>
                          <a:rPr lang="en-US" i="1">
                            <a:latin typeface="Cambria Math"/>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smtClean="0">
                    <a:latin typeface="Times New Roman" pitchFamily="18" charset="0"/>
                    <a:cs typeface="Times New Roman" pitchFamily="18" charset="0"/>
                  </a:rPr>
                  <a:t>/N</a:t>
                </a:r>
              </a:p>
              <a:p>
                <a:pPr lvl="1"/>
                <a:r>
                  <a:rPr lang="en-US" b="1" dirty="0" smtClean="0">
                    <a:cs typeface="Times New Roman" pitchFamily="18" charset="0"/>
                  </a:rPr>
                  <a:t>1:</a:t>
                </a:r>
                <a:r>
                  <a:rPr lang="en-US" b="0" dirty="0" smtClean="0">
                    <a:cs typeface="Times New Roman" pitchFamily="18" charset="0"/>
                  </a:rPr>
                  <a:t> </a:t>
                </a:r>
                <a14:m>
                  <m:oMath xmlns:m="http://schemas.openxmlformats.org/officeDocument/2006/math">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a:cs typeface="Times New Roman" pitchFamily="18" charset="0"/>
                              </a:rPr>
                            </m:ctrlPr>
                          </m:fPr>
                          <m:num>
                            <m:sSub>
                              <m:sSubPr>
                                <m:ctrlPr>
                                  <a:rPr lang="en-US" b="0" i="1" smtClean="0">
                                    <a:latin typeface="Cambria Math"/>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smtClean="0">
                  <a:latin typeface="Times New Roman" pitchFamily="18" charset="0"/>
                  <a:cs typeface="Times New Roman" pitchFamily="18" charset="0"/>
                </a:endParaRPr>
              </a:p>
              <a:p>
                <a:pPr lvl="1"/>
                <a:r>
                  <a:rPr lang="en-US" b="1" dirty="0" smtClean="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smtClean="0"/>
              </a:p>
              <a:p>
                <a:pPr lvl="1"/>
                <a:r>
                  <a:rPr lang="en-US" dirty="0" err="1" smtClean="0"/>
                  <a:t>Goto</a:t>
                </a:r>
                <a:r>
                  <a:rPr lang="en-US" dirty="0" smtClean="0"/>
                  <a:t> </a:t>
                </a:r>
                <a:r>
                  <a:rPr lang="en-US" b="1" dirty="0" smtClean="0"/>
                  <a:t>1</a:t>
                </a:r>
              </a:p>
              <a:p>
                <a:r>
                  <a:rPr lang="en-US" b="1" dirty="0" smtClean="0">
                    <a:solidFill>
                      <a:srgbClr val="0000FF"/>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1/3	5/12	9/24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3/6	1/3	11/24	…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y</a:t>
              </a:r>
              <a:endParaRPr lang="en-US" sz="2400" b="1" dirty="0">
                <a:solidFill>
                  <a:prstClr val="white"/>
                </a:solidFill>
                <a:latin typeface="Arial" pitchFamily="34" charset="0"/>
                <a:cs typeface="Arial" pitchFamily="34" charset="0"/>
              </a:endParaRP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a</a:t>
              </a:r>
              <a:endParaRPr lang="en-US" sz="2400" b="1" dirty="0">
                <a:solidFill>
                  <a:prstClr val="white"/>
                </a:solidFill>
                <a:latin typeface="Arial" pitchFamily="34" charset="0"/>
                <a:cs typeface="Arial" pitchFamily="34" charset="0"/>
              </a:endParaRP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prstClr val="white"/>
                  </a:solidFill>
                  <a:latin typeface="Arial" pitchFamily="34" charset="0"/>
                  <a:cs typeface="Arial" pitchFamily="34" charset="0"/>
                </a:rPr>
                <a:t>m</a:t>
              </a:r>
              <a:endParaRPr lang="en-US" sz="2400" b="1" dirty="0">
                <a:solidFill>
                  <a:prstClr val="white"/>
                </a:solidFill>
                <a:latin typeface="Arial" pitchFamily="34" charset="0"/>
                <a:cs typeface="Arial"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2697690316"/>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gridCol w="609600"/>
                <a:gridCol w="609600"/>
                <a:gridCol w="609600"/>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Tree>
    <p:extLst>
      <p:ext uri="{BB962C8B-B14F-4D97-AF65-F5344CB8AC3E}">
        <p14:creationId xmlns:p14="http://schemas.microsoft.com/office/powerpoint/2010/main" val="2311699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6626" name="Rectangle 2"/>
          <p:cNvSpPr>
            <a:spLocks noGrp="1" noChangeArrowheads="1"/>
          </p:cNvSpPr>
          <p:nvPr>
            <p:ph type="title"/>
          </p:nvPr>
        </p:nvSpPr>
        <p:spPr/>
        <p:txBody>
          <a:bodyPr/>
          <a:lstStyle/>
          <a:p>
            <a:pPr fontAlgn="auto">
              <a:spcAft>
                <a:spcPts val="0"/>
              </a:spcAft>
              <a:defRPr/>
            </a:pPr>
            <a:r>
              <a:rPr lang="en-US">
                <a:solidFill>
                  <a:schemeClr val="accent1">
                    <a:satMod val="150000"/>
                  </a:schemeClr>
                </a:solidFill>
              </a:rPr>
              <a:t>Random Walk Interpretation</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rtlCol="0">
                <a:normAutofit/>
              </a:bodyPr>
              <a:lstStyle/>
              <a:p>
                <a:pPr marL="438912" indent="-320040" fontAlgn="auto">
                  <a:spcBef>
                    <a:spcPts val="0"/>
                  </a:spcBef>
                  <a:spcAft>
                    <a:spcPts val="0"/>
                  </a:spcAft>
                  <a:buFont typeface="Wingdings 2"/>
                  <a:buChar char=""/>
                  <a:defRPr/>
                </a:pPr>
                <a:r>
                  <a:rPr lang="en-US" b="1" dirty="0" smtClean="0">
                    <a:solidFill>
                      <a:srgbClr val="0000FF"/>
                    </a:solidFill>
                    <a:ea typeface="+mn-ea"/>
                  </a:rPr>
                  <a:t>Imagine a random web surfer:</a:t>
                </a:r>
                <a:endParaRPr lang="en-US" b="1" dirty="0">
                  <a:solidFill>
                    <a:srgbClr val="0000FF"/>
                  </a:solidFill>
                  <a:ea typeface="+mn-ea"/>
                </a:endParaRPr>
              </a:p>
              <a:p>
                <a:pPr lvl="1">
                  <a:defRPr/>
                </a:pPr>
                <a:r>
                  <a:rPr lang="en-US" dirty="0">
                    <a:ea typeface="+mn-ea"/>
                  </a:rPr>
                  <a:t>At any time </a:t>
                </a:r>
                <a14:m>
                  <m:oMath xmlns:m="http://schemas.openxmlformats.org/officeDocument/2006/math">
                    <m:r>
                      <a:rPr lang="en-US" b="1" i="1" dirty="0" smtClean="0">
                        <a:latin typeface="Cambria Math"/>
                        <a:cs typeface="Times New Roman" pitchFamily="18" charset="0"/>
                      </a:rPr>
                      <m:t>𝒕</m:t>
                    </m:r>
                  </m:oMath>
                </a14:m>
                <a:r>
                  <a:rPr lang="en-US" dirty="0">
                    <a:ea typeface="+mn-ea"/>
                  </a:rPr>
                  <a:t>, surfer is on some page</a:t>
                </a:r>
                <a:r>
                  <a:rPr lang="en-US" b="1" dirty="0"/>
                  <a:t> </a:t>
                </a:r>
                <a14:m>
                  <m:oMath xmlns:m="http://schemas.openxmlformats.org/officeDocument/2006/math">
                    <m:r>
                      <a:rPr lang="en-US" b="1" i="1" dirty="0" smtClean="0">
                        <a:latin typeface="Cambria Math"/>
                        <a:cs typeface="Times New Roman" pitchFamily="18" charset="0"/>
                      </a:rPr>
                      <m:t>𝒊</m:t>
                    </m:r>
                  </m:oMath>
                </a14:m>
                <a:endParaRPr lang="en-US" b="1" dirty="0"/>
              </a:p>
              <a:p>
                <a:pPr lvl="1">
                  <a:defRPr/>
                </a:pPr>
                <a:r>
                  <a:rPr lang="en-US" dirty="0">
                    <a:ea typeface="+mn-ea"/>
                  </a:rPr>
                  <a:t>At time </a:t>
                </a:r>
                <a14:m>
                  <m:oMath xmlns:m="http://schemas.openxmlformats.org/officeDocument/2006/math">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oMath>
                </a14:m>
                <a:r>
                  <a:rPr lang="en-US" dirty="0" smtClean="0">
                    <a:ea typeface="+mn-ea"/>
                  </a:rPr>
                  <a:t>, </a:t>
                </a:r>
                <a:r>
                  <a:rPr lang="en-US" dirty="0">
                    <a:ea typeface="+mn-ea"/>
                  </a:rPr>
                  <a:t>the surfer follows an </a:t>
                </a:r>
                <a:r>
                  <a:rPr lang="en-US" dirty="0" smtClean="0">
                    <a:ea typeface="+mn-ea"/>
                  </a:rPr>
                  <a:t/>
                </a:r>
                <a:br>
                  <a:rPr lang="en-US" dirty="0" smtClean="0">
                    <a:ea typeface="+mn-ea"/>
                  </a:rPr>
                </a:br>
                <a:r>
                  <a:rPr lang="en-US" dirty="0" smtClean="0">
                    <a:ea typeface="+mn-ea"/>
                  </a:rPr>
                  <a:t>out-link from </a:t>
                </a:r>
                <a14:m>
                  <m:oMath xmlns:m="http://schemas.openxmlformats.org/officeDocument/2006/math">
                    <m:r>
                      <a:rPr lang="en-US" b="1" i="1" dirty="0" smtClean="0">
                        <a:latin typeface="Cambria Math"/>
                        <a:cs typeface="Times New Roman" pitchFamily="18" charset="0"/>
                      </a:rPr>
                      <m:t>𝒊</m:t>
                    </m:r>
                  </m:oMath>
                </a14:m>
                <a:r>
                  <a:rPr lang="en-US" dirty="0" smtClean="0">
                    <a:ea typeface="+mn-ea"/>
                  </a:rPr>
                  <a:t> </a:t>
                </a:r>
                <a:r>
                  <a:rPr lang="en-US" dirty="0">
                    <a:ea typeface="+mn-ea"/>
                  </a:rPr>
                  <a:t>uniformly at random</a:t>
                </a:r>
              </a:p>
              <a:p>
                <a:pPr lvl="1">
                  <a:defRPr/>
                </a:pPr>
                <a:r>
                  <a:rPr lang="en-US" dirty="0">
                    <a:ea typeface="+mn-ea"/>
                  </a:rPr>
                  <a:t>Ends up on some page </a:t>
                </a:r>
                <a14:m>
                  <m:oMath xmlns:m="http://schemas.openxmlformats.org/officeDocument/2006/math">
                    <m:r>
                      <a:rPr lang="en-US" b="1" i="1" dirty="0" smtClean="0">
                        <a:latin typeface="Cambria Math"/>
                        <a:cs typeface="Times New Roman" pitchFamily="18" charset="0"/>
                      </a:rPr>
                      <m:t>𝒋</m:t>
                    </m:r>
                  </m:oMath>
                </a14:m>
                <a:r>
                  <a:rPr lang="en-US" dirty="0" smtClean="0">
                    <a:ea typeface="+mn-ea"/>
                  </a:rPr>
                  <a:t> </a:t>
                </a:r>
                <a:r>
                  <a:rPr lang="en-US" dirty="0">
                    <a:ea typeface="+mn-ea"/>
                  </a:rPr>
                  <a:t>linked from </a:t>
                </a:r>
                <a14:m>
                  <m:oMath xmlns:m="http://schemas.openxmlformats.org/officeDocument/2006/math">
                    <m:r>
                      <a:rPr lang="en-US" b="1" i="1" dirty="0" smtClean="0">
                        <a:latin typeface="Cambria Math"/>
                        <a:cs typeface="Times New Roman" pitchFamily="18" charset="0"/>
                      </a:rPr>
                      <m:t>𝒊</m:t>
                    </m:r>
                  </m:oMath>
                </a14:m>
                <a:endParaRPr lang="en-US" b="1" dirty="0"/>
              </a:p>
              <a:p>
                <a:pPr marL="731520" lvl="1" indent="-274320" fontAlgn="auto">
                  <a:spcAft>
                    <a:spcPts val="0"/>
                  </a:spcAft>
                  <a:defRPr/>
                </a:pPr>
                <a:r>
                  <a:rPr lang="en-US" dirty="0">
                    <a:ea typeface="+mn-ea"/>
                  </a:rPr>
                  <a:t>Process repeats indefinitely</a:t>
                </a:r>
              </a:p>
              <a:p>
                <a:pPr marL="438912" indent="-320040" fontAlgn="auto">
                  <a:spcBef>
                    <a:spcPts val="0"/>
                  </a:spcBef>
                  <a:spcAft>
                    <a:spcPts val="0"/>
                  </a:spcAft>
                  <a:buFont typeface="Wingdings 2"/>
                  <a:buChar char=""/>
                  <a:defRPr/>
                </a:pPr>
                <a:r>
                  <a:rPr lang="en-US" b="1" dirty="0" smtClean="0">
                    <a:solidFill>
                      <a:srgbClr val="D60093"/>
                    </a:solidFill>
                    <a:ea typeface="+mn-ea"/>
                  </a:rPr>
                  <a:t>Let:</a:t>
                </a:r>
              </a:p>
              <a:p>
                <a:pPr lvl="1" indent="-320040">
                  <a:spcBef>
                    <a:spcPts val="0"/>
                  </a:spcBef>
                  <a:buFont typeface="Wingdings 2"/>
                  <a:buChar char=""/>
                  <a:defRPr/>
                </a:pP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dirty="0">
                    <a:ea typeface="+mn-ea"/>
                  </a:rPr>
                  <a:t> </a:t>
                </a:r>
                <a:r>
                  <a:rPr lang="en-US" dirty="0" smtClean="0">
                    <a:ea typeface="+mn-ea"/>
                  </a:rPr>
                  <a:t>… </a:t>
                </a:r>
                <a:r>
                  <a:rPr lang="en-US" dirty="0">
                    <a:ea typeface="+mn-ea"/>
                  </a:rPr>
                  <a:t>vector whose </a:t>
                </a:r>
                <a14:m>
                  <m:oMath xmlns:m="http://schemas.openxmlformats.org/officeDocument/2006/math">
                    <m:r>
                      <a:rPr lang="en-US" b="1" i="1" dirty="0" smtClean="0">
                        <a:latin typeface="Cambria Math"/>
                        <a:cs typeface="Times New Roman" pitchFamily="18" charset="0"/>
                      </a:rPr>
                      <m:t>𝒊</m:t>
                    </m:r>
                  </m:oMath>
                </a14:m>
                <a:r>
                  <a:rPr lang="en-US" baseline="30000" dirty="0" err="1">
                    <a:ea typeface="+mn-ea"/>
                  </a:rPr>
                  <a:t>th</a:t>
                </a:r>
                <a:r>
                  <a:rPr lang="en-US" dirty="0">
                    <a:ea typeface="+mn-ea"/>
                  </a:rPr>
                  <a:t> </a:t>
                </a:r>
                <a:r>
                  <a:rPr lang="en-US" dirty="0" smtClean="0">
                    <a:ea typeface="+mn-ea"/>
                  </a:rPr>
                  <a:t>coordinate </a:t>
                </a:r>
                <a:r>
                  <a:rPr lang="en-US" dirty="0">
                    <a:ea typeface="+mn-ea"/>
                  </a:rPr>
                  <a:t>is the </a:t>
                </a:r>
                <a:r>
                  <a:rPr lang="en-US" dirty="0" smtClean="0">
                    <a:ea typeface="+mn-ea"/>
                  </a:rPr>
                  <a:t/>
                </a:r>
                <a:br>
                  <a:rPr lang="en-US" dirty="0" smtClean="0">
                    <a:ea typeface="+mn-ea"/>
                  </a:rPr>
                </a:br>
                <a:r>
                  <a:rPr lang="en-US" dirty="0" smtClean="0">
                    <a:ea typeface="+mn-ea"/>
                  </a:rPr>
                  <a:t>prob. </a:t>
                </a:r>
                <a:r>
                  <a:rPr lang="en-US" dirty="0">
                    <a:ea typeface="+mn-ea"/>
                  </a:rPr>
                  <a:t>that the surfer is at page </a:t>
                </a:r>
                <a14:m>
                  <m:oMath xmlns:m="http://schemas.openxmlformats.org/officeDocument/2006/math">
                    <m:r>
                      <a:rPr lang="en-US" b="1" i="1" dirty="0" smtClean="0">
                        <a:latin typeface="Cambria Math"/>
                        <a:cs typeface="Times New Roman" pitchFamily="18" charset="0"/>
                      </a:rPr>
                      <m:t>𝒊</m:t>
                    </m:r>
                  </m:oMath>
                </a14:m>
                <a:r>
                  <a:rPr lang="en-US" dirty="0" smtClean="0">
                    <a:ea typeface="+mn-ea"/>
                  </a:rPr>
                  <a:t> </a:t>
                </a:r>
                <a:r>
                  <a:rPr lang="en-US" dirty="0">
                    <a:ea typeface="+mn-ea"/>
                  </a:rPr>
                  <a:t>at time</a:t>
                </a:r>
                <a:r>
                  <a:rPr lang="en-US" b="1" dirty="0"/>
                  <a:t> </a:t>
                </a:r>
                <a14:m>
                  <m:oMath xmlns:m="http://schemas.openxmlformats.org/officeDocument/2006/math">
                    <m:r>
                      <a:rPr lang="en-US" b="1" i="1" dirty="0" smtClean="0">
                        <a:latin typeface="Cambria Math"/>
                        <a:cs typeface="Times New Roman" pitchFamily="18" charset="0"/>
                      </a:rPr>
                      <m:t>𝒕</m:t>
                    </m:r>
                  </m:oMath>
                </a14:m>
                <a:endParaRPr lang="en-US" b="1" dirty="0"/>
              </a:p>
              <a:p>
                <a:pPr lvl="1">
                  <a:defRPr/>
                </a:pPr>
                <a:r>
                  <a:rPr lang="en-US" dirty="0" smtClean="0">
                    <a:cs typeface="Times New Roman" pitchFamily="18" charset="0"/>
                  </a:rPr>
                  <a:t>So,</a:t>
                </a:r>
                <a:r>
                  <a:rPr lang="en-US" b="1" dirty="0" smtClean="0">
                    <a:cs typeface="Times New Roman" pitchFamily="18" charset="0"/>
                  </a:rPr>
                  <a:t>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r>
                  <a:rPr lang="en-US" dirty="0" smtClean="0">
                    <a:ea typeface="+mn-ea"/>
                  </a:rPr>
                  <a:t> </a:t>
                </a:r>
                <a:r>
                  <a:rPr lang="en-US" dirty="0">
                    <a:ea typeface="+mn-ea"/>
                  </a:rPr>
                  <a:t>is a probability distribution </a:t>
                </a:r>
                <a:r>
                  <a:rPr lang="en-US" dirty="0" smtClean="0">
                    <a:ea typeface="+mn-ea"/>
                  </a:rPr>
                  <a:t>over pages</a:t>
                </a:r>
                <a:endParaRPr lang="en-US" dirty="0">
                  <a:ea typeface="+mn-ea"/>
                </a:endParaRP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rotWithShape="1">
                <a:blip r:embed="rId4"/>
                <a:stretch>
                  <a:fillRect t="-696"/>
                </a:stretch>
              </a:blipFill>
            </p:spPr>
            <p:txBody>
              <a:bodyPr/>
              <a:lstStyle/>
              <a:p>
                <a:r>
                  <a:rPr lang="en-US">
                    <a:noFill/>
                  </a:rPr>
                  <a:t> </a:t>
                </a:r>
              </a:p>
            </p:txBody>
          </p:sp>
        </mc:Fallback>
      </mc:AlternateContent>
      <p:graphicFrame>
        <p:nvGraphicFramePr>
          <p:cNvPr id="15" name="Object 14"/>
          <p:cNvGraphicFramePr>
            <a:graphicFrameLocks noChangeAspect="1"/>
          </p:cNvGraphicFramePr>
          <p:nvPr>
            <p:extLst>
              <p:ext uri="{D42A27DB-BD31-4B8C-83A1-F6EECF244321}">
                <p14:modId xmlns:p14="http://schemas.microsoft.com/office/powerpoint/2010/main" val="611605710"/>
              </p:ext>
            </p:extLst>
          </p:nvPr>
        </p:nvGraphicFramePr>
        <p:xfrm>
          <a:off x="7067550" y="2743200"/>
          <a:ext cx="2000250" cy="985962"/>
        </p:xfrm>
        <a:graphic>
          <a:graphicData uri="http://schemas.openxmlformats.org/presentationml/2006/ole">
            <mc:AlternateContent xmlns:mc="http://schemas.openxmlformats.org/markup-compatibility/2006">
              <mc:Choice xmlns:v="urn:schemas-microsoft-com:vml" Requires="v">
                <p:oleObj spid="_x0000_s8196" name="Equation" r:id="rId5" imgW="876240" imgH="431640" progId="Equation.3">
                  <p:embed/>
                </p:oleObj>
              </mc:Choice>
              <mc:Fallback>
                <p:oleObj name="Equation" r:id="rId5" imgW="8762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550" y="2743200"/>
                        <a:ext cx="2000250" cy="985962"/>
                      </a:xfrm>
                      <a:prstGeom prst="rect">
                        <a:avLst/>
                      </a:prstGeom>
                      <a:noFill/>
                      <a:ln>
                        <a:noFill/>
                      </a:ln>
                    </p:spPr>
                  </p:pic>
                </p:oleObj>
              </mc:Fallback>
            </mc:AlternateContent>
          </a:graphicData>
        </a:graphic>
      </p:graphicFrame>
      <p:sp>
        <p:nvSpPr>
          <p:cNvPr id="17" name="Oval 16"/>
          <p:cNvSpPr/>
          <p:nvPr/>
        </p:nvSpPr>
        <p:spPr>
          <a:xfrm>
            <a:off x="7719096" y="2438225"/>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smtClean="0">
                <a:solidFill>
                  <a:prstClr val="white"/>
                </a:solidFill>
                <a:latin typeface="Arial" pitchFamily="34" charset="0"/>
                <a:cs typeface="Arial" pitchFamily="34" charset="0"/>
              </a:rPr>
              <a:t>j</a:t>
            </a:r>
            <a:endParaRPr lang="en-US" sz="2000" b="1" dirty="0">
              <a:solidFill>
                <a:prstClr val="white"/>
              </a:solidFill>
              <a:latin typeface="Arial" pitchFamily="34" charset="0"/>
              <a:cs typeface="Arial" pitchFamily="34" charset="0"/>
            </a:endParaRPr>
          </a:p>
        </p:txBody>
      </p:sp>
      <p:cxnSp>
        <p:nvCxnSpPr>
          <p:cNvPr id="19" name="Straight Arrow Connector 18"/>
          <p:cNvCxnSpPr/>
          <p:nvPr/>
        </p:nvCxnSpPr>
        <p:spPr>
          <a:xfrm>
            <a:off x="7435721" y="1503845"/>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7973096" y="1503845"/>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a:endCxn id="17" idx="7"/>
          </p:cNvCxnSpPr>
          <p:nvPr/>
        </p:nvCxnSpPr>
        <p:spPr>
          <a:xfrm flipH="1">
            <a:off x="8077040" y="1493592"/>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2260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solidFill>
                  <a:prstClr val="white"/>
                </a:solidFill>
                <a:latin typeface="Arial" pitchFamily="34" charset="0"/>
                <a:cs typeface="Arial" pitchFamily="34" charset="0"/>
              </a:rPr>
              <a:t>i</a:t>
            </a:r>
            <a:r>
              <a:rPr lang="en-US" sz="2000" b="1" baseline="-25000" dirty="0" smtClean="0">
                <a:solidFill>
                  <a:prstClr val="white"/>
                </a:solidFill>
                <a:latin typeface="Arial" pitchFamily="34" charset="0"/>
                <a:cs typeface="Arial" pitchFamily="34" charset="0"/>
              </a:rPr>
              <a:t>1</a:t>
            </a:r>
            <a:endParaRPr lang="en-US" sz="2000" b="1" baseline="-25000" dirty="0">
              <a:solidFill>
                <a:prstClr val="white"/>
              </a:solidFill>
              <a:latin typeface="Arial" pitchFamily="34" charset="0"/>
              <a:cs typeface="Arial" pitchFamily="34" charset="0"/>
            </a:endParaRPr>
          </a:p>
        </p:txBody>
      </p:sp>
      <p:sp>
        <p:nvSpPr>
          <p:cNvPr id="24" name="Oval 23"/>
          <p:cNvSpPr/>
          <p:nvPr/>
        </p:nvSpPr>
        <p:spPr>
          <a:xfrm>
            <a:off x="79372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solidFill>
                  <a:prstClr val="white"/>
                </a:solidFill>
                <a:latin typeface="Arial" pitchFamily="34" charset="0"/>
                <a:cs typeface="Arial" pitchFamily="34" charset="0"/>
              </a:rPr>
              <a:t>i</a:t>
            </a:r>
            <a:r>
              <a:rPr lang="en-US" sz="2000" b="1" baseline="-25000" dirty="0">
                <a:solidFill>
                  <a:prstClr val="white"/>
                </a:solidFill>
                <a:latin typeface="Arial" pitchFamily="34" charset="0"/>
                <a:cs typeface="Arial" pitchFamily="34" charset="0"/>
              </a:rPr>
              <a:t>2</a:t>
            </a:r>
          </a:p>
        </p:txBody>
      </p:sp>
      <p:sp>
        <p:nvSpPr>
          <p:cNvPr id="25" name="Oval 24"/>
          <p:cNvSpPr/>
          <p:nvPr/>
        </p:nvSpPr>
        <p:spPr>
          <a:xfrm>
            <a:off x="86484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solidFill>
                  <a:prstClr val="white"/>
                </a:solidFill>
                <a:latin typeface="Arial" pitchFamily="34" charset="0"/>
                <a:cs typeface="Arial" pitchFamily="34" charset="0"/>
              </a:rPr>
              <a:t>i</a:t>
            </a:r>
            <a:r>
              <a:rPr lang="en-US" sz="2000" b="1" baseline="-25000" dirty="0" smtClean="0">
                <a:solidFill>
                  <a:prstClr val="white"/>
                </a:solidFill>
                <a:latin typeface="Arial" pitchFamily="34" charset="0"/>
                <a:cs typeface="Arial" pitchFamily="34" charset="0"/>
              </a:rPr>
              <a:t>3</a:t>
            </a:r>
            <a:endParaRPr lang="en-US" sz="2000" b="1" baseline="-25000"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224451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The </a:t>
            </a:r>
            <a:r>
              <a:rPr lang="en-US" dirty="0" smtClean="0">
                <a:solidFill>
                  <a:schemeClr val="accent1">
                    <a:satMod val="150000"/>
                  </a:schemeClr>
                </a:solidFill>
              </a:rPr>
              <a:t>Stationary Distribution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457200" y="1295400"/>
                <a:ext cx="8534400" cy="5257801"/>
              </a:xfrm>
            </p:spPr>
            <p:txBody>
              <a:bodyPr rtlCol="0">
                <a:normAutofit/>
              </a:bodyPr>
              <a:lstStyle/>
              <a:p>
                <a:pPr>
                  <a:defRPr/>
                </a:pPr>
                <a:r>
                  <a:rPr lang="en-US" b="1" dirty="0" smtClean="0">
                    <a:solidFill>
                      <a:srgbClr val="D60093"/>
                    </a:solidFill>
                  </a:rPr>
                  <a:t>Where is the surfer at time </a:t>
                </a:r>
                <a:r>
                  <a:rPr lang="en-US" b="1" i="1" dirty="0" smtClean="0">
                    <a:solidFill>
                      <a:srgbClr val="D60093"/>
                    </a:solidFill>
                    <a:latin typeface="Times New Roman" pitchFamily="18" charset="0"/>
                    <a:cs typeface="Times New Roman" pitchFamily="18" charset="0"/>
                  </a:rPr>
                  <a:t>t+1</a:t>
                </a:r>
                <a:r>
                  <a:rPr lang="en-US" b="1" dirty="0" smtClean="0">
                    <a:solidFill>
                      <a:srgbClr val="D60093"/>
                    </a:solidFill>
                  </a:rPr>
                  <a:t>?</a:t>
                </a:r>
                <a:endParaRPr lang="en-US" b="1" dirty="0">
                  <a:solidFill>
                    <a:srgbClr val="D60093"/>
                  </a:solidFill>
                </a:endParaRPr>
              </a:p>
              <a:p>
                <a:pPr marL="731520" lvl="1" indent="-274320" fontAlgn="auto">
                  <a:spcAft>
                    <a:spcPts val="0"/>
                  </a:spcAft>
                  <a:defRPr/>
                </a:pPr>
                <a:r>
                  <a:rPr lang="en-US" dirty="0">
                    <a:ea typeface="+mn-ea"/>
                  </a:rPr>
                  <a:t>Follows a link uniformly at </a:t>
                </a:r>
                <a:r>
                  <a:rPr lang="en-US" dirty="0" smtClean="0">
                    <a:ea typeface="+mn-ea"/>
                  </a:rPr>
                  <a:t>random</a:t>
                </a:r>
              </a:p>
              <a:p>
                <a:pPr indent="-274320">
                  <a:buNone/>
                  <a:defRPr/>
                </a:pPr>
                <a:r>
                  <a:rPr lang="en-US" b="1" i="1" dirty="0" smtClean="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𝒑</m:t>
                    </m:r>
                    <m:d>
                      <m:dPr>
                        <m:ctrlPr>
                          <a:rPr lang="en-US" b="1" i="1" dirty="0" smtClean="0">
                            <a:latin typeface="Cambria Math"/>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smtClean="0">
                        <a:latin typeface="Cambria Math"/>
                        <a:cs typeface="Times New Roman" pitchFamily="18" charset="0"/>
                      </a:rPr>
                      <m:t>𝑴</m:t>
                    </m:r>
                    <m:r>
                      <a:rPr lang="en-US" b="1" i="1" dirty="0" smtClean="0">
                        <a:latin typeface="Cambria Math"/>
                        <a:cs typeface="Times New Roman" pitchFamily="18" charset="0"/>
                      </a:rPr>
                      <m:t>⋅</m:t>
                    </m:r>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endParaRPr lang="en-US" b="1" i="1" dirty="0" smtClean="0">
                  <a:latin typeface="Times New Roman" pitchFamily="18" charset="0"/>
                  <a:cs typeface="Times New Roman" pitchFamily="18" charset="0"/>
                </a:endParaRPr>
              </a:p>
              <a:p>
                <a:pPr marL="731520" lvl="1" indent="-274320" fontAlgn="auto">
                  <a:spcAft>
                    <a:spcPts val="0"/>
                  </a:spcAft>
                  <a:buNone/>
                  <a:defRPr/>
                </a:pPr>
                <a:endParaRPr lang="en-US" sz="500" i="1" dirty="0" smtClean="0">
                  <a:latin typeface="Times New Roman" pitchFamily="18" charset="0"/>
                  <a:cs typeface="Times New Roman" pitchFamily="18" charset="0"/>
                </a:endParaRPr>
              </a:p>
              <a:p>
                <a:pPr marL="438912" indent="-320040" fontAlgn="auto">
                  <a:spcBef>
                    <a:spcPts val="0"/>
                  </a:spcBef>
                  <a:spcAft>
                    <a:spcPts val="0"/>
                  </a:spcAft>
                  <a:buFont typeface="Wingdings 2"/>
                  <a:buChar char=""/>
                  <a:defRPr/>
                </a:pPr>
                <a:r>
                  <a:rPr lang="en-US" dirty="0" smtClean="0">
                    <a:ea typeface="+mn-ea"/>
                  </a:rPr>
                  <a:t>Suppose </a:t>
                </a:r>
                <a:r>
                  <a:rPr lang="en-US" dirty="0">
                    <a:ea typeface="+mn-ea"/>
                  </a:rPr>
                  <a:t>the random walk reaches a state </a:t>
                </a:r>
                <a14:m>
                  <m:oMath xmlns:m="http://schemas.openxmlformats.org/officeDocument/2006/math">
                    <m:r>
                      <a:rPr lang="en-US" b="1" i="1" dirty="0" smtClean="0">
                        <a:latin typeface="Cambria Math"/>
                      </a:rPr>
                      <m:t>	</m:t>
                    </m:r>
                    <m:r>
                      <a:rPr lang="en-US" b="1" i="1" dirty="0" smtClean="0">
                        <a:latin typeface="Cambria Math"/>
                        <a:cs typeface="Times New Roman" pitchFamily="18" charset="0"/>
                      </a:rPr>
                      <m:t>𝒑</m:t>
                    </m:r>
                    <m:d>
                      <m:dPr>
                        <m:ctrlPr>
                          <a:rPr lang="en-US" b="1" i="1" dirty="0" smtClean="0">
                            <a:latin typeface="Cambria Math"/>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a:latin typeface="Cambria Math"/>
                        <a:cs typeface="Times New Roman" pitchFamily="18" charset="0"/>
                      </a:rPr>
                      <m:t>𝑴</m:t>
                    </m:r>
                    <m:r>
                      <a:rPr lang="en-US" b="1" i="1" dirty="0" smtClean="0">
                        <a:latin typeface="Cambria Math"/>
                        <a:cs typeface="Times New Roman" pitchFamily="18" charset="0"/>
                      </a:rPr>
                      <m:t>⋅</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 = </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m:t>
                    </m:r>
                  </m:oMath>
                </a14:m>
                <a:endParaRPr lang="en-US" b="1" i="1" dirty="0">
                  <a:latin typeface="Times New Roman" pitchFamily="18" charset="0"/>
                  <a:cs typeface="Times New Roman" pitchFamily="18" charset="0"/>
                </a:endParaRPr>
              </a:p>
              <a:p>
                <a:pPr marL="457200" lvl="1" indent="0" fontAlgn="auto">
                  <a:spcAft>
                    <a:spcPts val="0"/>
                  </a:spcAft>
                  <a:buNone/>
                  <a:defRPr/>
                </a:pPr>
                <a:r>
                  <a:rPr lang="en-US" dirty="0" smtClean="0">
                    <a:ea typeface="+mn-ea"/>
                  </a:rPr>
                  <a:t>then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b="1" dirty="0"/>
                  <a:t> </a:t>
                </a:r>
                <a:r>
                  <a:rPr lang="en-US" dirty="0" smtClean="0"/>
                  <a:t>is </a:t>
                </a:r>
                <a:r>
                  <a:rPr lang="en-US" b="1" dirty="0" smtClean="0">
                    <a:solidFill>
                      <a:srgbClr val="0000FF"/>
                    </a:solidFill>
                    <a:ea typeface="+mn-ea"/>
                  </a:rPr>
                  <a:t>stationary </a:t>
                </a:r>
                <a:r>
                  <a:rPr lang="en-US" b="1" dirty="0">
                    <a:solidFill>
                      <a:srgbClr val="0000FF"/>
                    </a:solidFill>
                    <a:ea typeface="+mn-ea"/>
                  </a:rPr>
                  <a:t>distribution </a:t>
                </a:r>
                <a:r>
                  <a:rPr lang="en-US" dirty="0" smtClean="0">
                    <a:ea typeface="+mn-ea"/>
                  </a:rPr>
                  <a:t>of a random </a:t>
                </a:r>
                <a:r>
                  <a:rPr lang="en-US" dirty="0">
                    <a:ea typeface="+mn-ea"/>
                  </a:rPr>
                  <a:t>walk</a:t>
                </a:r>
              </a:p>
              <a:p>
                <a:pPr marL="438912" indent="-320040" fontAlgn="auto">
                  <a:spcBef>
                    <a:spcPts val="0"/>
                  </a:spcBef>
                  <a:spcAft>
                    <a:spcPts val="0"/>
                  </a:spcAft>
                  <a:buFont typeface="Wingdings 2"/>
                  <a:buChar char=""/>
                  <a:defRPr/>
                </a:pPr>
                <a:r>
                  <a:rPr lang="en-US" b="1" dirty="0">
                    <a:solidFill>
                      <a:srgbClr val="0000FF"/>
                    </a:solidFill>
                    <a:ea typeface="+mn-ea"/>
                  </a:rPr>
                  <a:t>Our </a:t>
                </a:r>
                <a:r>
                  <a:rPr lang="en-US" b="1" dirty="0" smtClean="0">
                    <a:solidFill>
                      <a:srgbClr val="0000FF"/>
                    </a:solidFill>
                    <a:ea typeface="+mn-ea"/>
                  </a:rPr>
                  <a:t>original rank </a:t>
                </a:r>
                <a:r>
                  <a:rPr lang="en-US" b="1" dirty="0">
                    <a:solidFill>
                      <a:srgbClr val="0000FF"/>
                    </a:solidFill>
                    <a:ea typeface="+mn-ea"/>
                  </a:rPr>
                  <a:t>vector</a:t>
                </a:r>
                <a:r>
                  <a:rPr lang="en-US" dirty="0">
                    <a:ea typeface="+mn-ea"/>
                  </a:rPr>
                  <a:t> </a:t>
                </a:r>
                <a14:m>
                  <m:oMath xmlns:m="http://schemas.openxmlformats.org/officeDocument/2006/math">
                    <m:r>
                      <a:rPr lang="en-US" b="1" i="1" dirty="0" smtClean="0">
                        <a:latin typeface="Cambria Math"/>
                        <a:cs typeface="Times New Roman" pitchFamily="18" charset="0"/>
                      </a:rPr>
                      <m:t>𝒓</m:t>
                    </m:r>
                  </m:oMath>
                </a14:m>
                <a:r>
                  <a:rPr lang="en-US" dirty="0">
                    <a:ea typeface="+mn-ea"/>
                  </a:rPr>
                  <a:t> </a:t>
                </a:r>
                <a:r>
                  <a:rPr lang="en-US" dirty="0" smtClean="0">
                    <a:ea typeface="+mn-ea"/>
                  </a:rPr>
                  <a:t>satisfies  </a:t>
                </a:r>
                <a14:m>
                  <m:oMath xmlns:m="http://schemas.openxmlformats.org/officeDocument/2006/math">
                    <m:r>
                      <a:rPr lang="en-US" b="1" i="1" dirty="0" smtClean="0">
                        <a:latin typeface="Cambria Math"/>
                        <a:cs typeface="Times New Roman" pitchFamily="18" charset="0"/>
                      </a:rPr>
                      <m:t>𝒓</m:t>
                    </m:r>
                    <m:r>
                      <a:rPr lang="en-US" b="1" i="1" dirty="0" smtClean="0">
                        <a:latin typeface="Cambria Math"/>
                        <a:cs typeface="Times New Roman" pitchFamily="18" charset="0"/>
                      </a:rPr>
                      <m:t> </m:t>
                    </m:r>
                    <m:r>
                      <a:rPr lang="en-US" i="1" dirty="0" smtClean="0">
                        <a:latin typeface="Cambria Math"/>
                        <a:cs typeface="Times New Roman" pitchFamily="18" charset="0"/>
                      </a:rPr>
                      <m:t>= </m:t>
                    </m:r>
                    <m:r>
                      <a:rPr lang="en-US" b="1" i="1" dirty="0" err="1" smtClean="0">
                        <a:latin typeface="Cambria Math"/>
                        <a:cs typeface="Times New Roman" pitchFamily="18" charset="0"/>
                      </a:rPr>
                      <m:t>𝑴</m:t>
                    </m:r>
                    <m:r>
                      <a:rPr lang="en-US" b="1" i="1" dirty="0" smtClean="0">
                        <a:latin typeface="Cambria Math"/>
                        <a:cs typeface="Times New Roman" pitchFamily="18" charset="0"/>
                      </a:rPr>
                      <m:t>⋅</m:t>
                    </m:r>
                    <m:r>
                      <a:rPr lang="en-US" b="1" i="1" dirty="0" err="1" smtClean="0">
                        <a:latin typeface="Cambria Math"/>
                        <a:cs typeface="Times New Roman" pitchFamily="18" charset="0"/>
                      </a:rPr>
                      <m:t>𝒓</m:t>
                    </m:r>
                  </m:oMath>
                </a14:m>
                <a:endParaRPr lang="en-US" b="1" i="1" dirty="0">
                  <a:latin typeface="Times New Roman" pitchFamily="18" charset="0"/>
                  <a:cs typeface="Times New Roman" pitchFamily="18" charset="0"/>
                </a:endParaRPr>
              </a:p>
              <a:p>
                <a:pPr marL="731520" lvl="1" indent="-274320" fontAlgn="auto">
                  <a:spcAft>
                    <a:spcPts val="0"/>
                  </a:spcAft>
                  <a:defRPr/>
                </a:pPr>
                <a:r>
                  <a:rPr lang="en-US" b="1" dirty="0" smtClean="0">
                    <a:solidFill>
                      <a:srgbClr val="D60093"/>
                    </a:solidFill>
                    <a:ea typeface="+mn-ea"/>
                  </a:rPr>
                  <a:t>So, </a:t>
                </a:r>
                <a14:m>
                  <m:oMath xmlns:m="http://schemas.openxmlformats.org/officeDocument/2006/math">
                    <m:r>
                      <a:rPr lang="en-US" b="1" i="1" dirty="0" smtClean="0">
                        <a:solidFill>
                          <a:srgbClr val="D60093"/>
                        </a:solidFill>
                        <a:latin typeface="Cambria Math"/>
                        <a:ea typeface="+mn-ea"/>
                      </a:rPr>
                      <m:t>𝒓</m:t>
                    </m:r>
                  </m:oMath>
                </a14:m>
                <a:r>
                  <a:rPr lang="en-US" b="1" dirty="0" smtClean="0">
                    <a:solidFill>
                      <a:srgbClr val="D60093"/>
                    </a:solidFill>
                    <a:ea typeface="+mn-ea"/>
                  </a:rPr>
                  <a:t> </a:t>
                </a:r>
                <a:r>
                  <a:rPr lang="en-US" b="1" dirty="0">
                    <a:solidFill>
                      <a:srgbClr val="D60093"/>
                    </a:solidFill>
                    <a:ea typeface="+mn-ea"/>
                  </a:rPr>
                  <a:t>is a stationary distribution for </a:t>
                </a:r>
                <a:r>
                  <a:rPr lang="en-US" b="1" dirty="0" smtClean="0">
                    <a:solidFill>
                      <a:srgbClr val="D60093"/>
                    </a:solidFill>
                    <a:ea typeface="+mn-ea"/>
                  </a:rPr>
                  <a:t/>
                </a:r>
                <a:br>
                  <a:rPr lang="en-US" b="1" dirty="0" smtClean="0">
                    <a:solidFill>
                      <a:srgbClr val="D60093"/>
                    </a:solidFill>
                    <a:ea typeface="+mn-ea"/>
                  </a:rPr>
                </a:br>
                <a:r>
                  <a:rPr lang="en-US" b="1" dirty="0" smtClean="0">
                    <a:solidFill>
                      <a:srgbClr val="D60093"/>
                    </a:solidFill>
                    <a:ea typeface="+mn-ea"/>
                  </a:rPr>
                  <a:t>the </a:t>
                </a:r>
                <a:r>
                  <a:rPr lang="en-US" b="1" dirty="0">
                    <a:solidFill>
                      <a:srgbClr val="D60093"/>
                    </a:solidFill>
                    <a:ea typeface="+mn-ea"/>
                  </a:rPr>
                  <a:t>random </a:t>
                </a:r>
                <a:r>
                  <a:rPr lang="en-US" b="1" dirty="0" smtClean="0">
                    <a:solidFill>
                      <a:srgbClr val="D60093"/>
                    </a:solidFill>
                    <a:ea typeface="+mn-ea"/>
                  </a:rPr>
                  <a:t>walk</a:t>
                </a:r>
                <a:endParaRPr lang="en-US" b="1" dirty="0">
                  <a:solidFill>
                    <a:srgbClr val="D60093"/>
                  </a:solidFill>
                  <a:ea typeface="+mn-ea"/>
                </a:endParaRPr>
              </a:p>
              <a:p>
                <a:pPr marL="438912" indent="-320040" fontAlgn="auto">
                  <a:spcBef>
                    <a:spcPts val="0"/>
                  </a:spcBef>
                  <a:spcAft>
                    <a:spcPts val="0"/>
                  </a:spcAft>
                  <a:buFont typeface="Wingdings" pitchFamily="2" charset="2"/>
                  <a:buNone/>
                  <a:defRPr/>
                </a:pPr>
                <a:endParaRPr lang="en-US" dirty="0">
                  <a:ea typeface="+mn-ea"/>
                </a:endParaRPr>
              </a:p>
              <a:p>
                <a:pPr marL="438912" indent="-320040" fontAlgn="auto">
                  <a:spcBef>
                    <a:spcPts val="0"/>
                  </a:spcBef>
                  <a:spcAft>
                    <a:spcPts val="0"/>
                  </a:spcAft>
                  <a:buFont typeface="Wingdings" pitchFamily="2" charset="2"/>
                  <a:buNone/>
                  <a:defRPr/>
                </a:pPr>
                <a:endParaRPr lang="en-US" dirty="0">
                  <a:ea typeface="+mn-ea"/>
                </a:endParaRPr>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4"/>
                <a:stretch>
                  <a:fillRect t="-928"/>
                </a:stretch>
              </a:blipFill>
            </p:spPr>
            <p:txBody>
              <a:bodyPr/>
              <a:lstStyle/>
              <a:p>
                <a:r>
                  <a:rPr lang="en-US">
                    <a:noFill/>
                  </a:rPr>
                  <a:t> </a:t>
                </a:r>
              </a:p>
            </p:txBody>
          </p:sp>
        </mc:Fallback>
      </mc:AlternateContent>
      <p:graphicFrame>
        <p:nvGraphicFramePr>
          <p:cNvPr id="26" name="Object 25"/>
          <p:cNvGraphicFramePr>
            <a:graphicFrameLocks noChangeAspect="1"/>
          </p:cNvGraphicFramePr>
          <p:nvPr>
            <p:extLst>
              <p:ext uri="{D42A27DB-BD31-4B8C-83A1-F6EECF244321}">
                <p14:modId xmlns:p14="http://schemas.microsoft.com/office/powerpoint/2010/main" val="1497335448"/>
              </p:ext>
            </p:extLst>
          </p:nvPr>
        </p:nvGraphicFramePr>
        <p:xfrm>
          <a:off x="6809710" y="2584450"/>
          <a:ext cx="2344738" cy="463550"/>
        </p:xfrm>
        <a:graphic>
          <a:graphicData uri="http://schemas.openxmlformats.org/presentationml/2006/ole">
            <mc:AlternateContent xmlns:mc="http://schemas.openxmlformats.org/markup-compatibility/2006">
              <mc:Choice xmlns:v="urn:schemas-microsoft-com:vml" Requires="v">
                <p:oleObj spid="_x0000_s9220" name="Equation" r:id="rId5" imgW="1104840" imgH="203040" progId="Equation.3">
                  <p:embed/>
                </p:oleObj>
              </mc:Choice>
              <mc:Fallback>
                <p:oleObj name="Equation" r:id="rId5" imgW="1104840" imgH="203040" progId="Equation.3">
                  <p:embed/>
                  <p:pic>
                    <p:nvPicPr>
                      <p:cNvPr id="0" name=""/>
                      <p:cNvPicPr>
                        <a:picLocks noChangeAspect="1" noChangeArrowheads="1"/>
                      </p:cNvPicPr>
                      <p:nvPr/>
                    </p:nvPicPr>
                    <p:blipFill>
                      <a:blip r:embed="rId6"/>
                      <a:srcRect/>
                      <a:stretch>
                        <a:fillRect/>
                      </a:stretch>
                    </p:blipFill>
                    <p:spPr bwMode="auto">
                      <a:xfrm>
                        <a:off x="6809710" y="2584450"/>
                        <a:ext cx="2344738" cy="463550"/>
                      </a:xfrm>
                      <a:prstGeom prst="rect">
                        <a:avLst/>
                      </a:prstGeom>
                      <a:noFill/>
                      <a:ln>
                        <a:noFill/>
                      </a:ln>
                    </p:spPr>
                  </p:pic>
                </p:oleObj>
              </mc:Fallback>
            </mc:AlternateContent>
          </a:graphicData>
        </a:graphic>
      </p:graphicFrame>
      <p:sp>
        <p:nvSpPr>
          <p:cNvPr id="27" name="Oval 26"/>
          <p:cNvSpPr/>
          <p:nvPr/>
        </p:nvSpPr>
        <p:spPr>
          <a:xfrm>
            <a:off x="7772400" y="2173909"/>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smtClean="0">
                <a:solidFill>
                  <a:prstClr val="white"/>
                </a:solidFill>
                <a:latin typeface="Arial" pitchFamily="34" charset="0"/>
                <a:cs typeface="Arial" pitchFamily="34" charset="0"/>
              </a:rPr>
              <a:t>j</a:t>
            </a:r>
            <a:endParaRPr lang="en-US" sz="2000" b="1" dirty="0">
              <a:solidFill>
                <a:prstClr val="white"/>
              </a:solidFill>
              <a:latin typeface="Arial" pitchFamily="34" charset="0"/>
              <a:cs typeface="Arial" pitchFamily="34" charset="0"/>
            </a:endParaRPr>
          </a:p>
        </p:txBody>
      </p:sp>
      <p:cxnSp>
        <p:nvCxnSpPr>
          <p:cNvPr id="28" name="Straight Arrow Connector 27"/>
          <p:cNvCxnSpPr>
            <a:endCxn id="27" idx="1"/>
          </p:cNvCxnSpPr>
          <p:nvPr/>
        </p:nvCxnSpPr>
        <p:spPr>
          <a:xfrm>
            <a:off x="7489025" y="1391754"/>
            <a:ext cx="344789"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7" idx="0"/>
          </p:cNvCxnSpPr>
          <p:nvPr/>
        </p:nvCxnSpPr>
        <p:spPr>
          <a:xfrm flipH="1">
            <a:off x="7982079" y="1391754"/>
            <a:ext cx="209679" cy="78215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7"/>
          </p:cNvCxnSpPr>
          <p:nvPr/>
        </p:nvCxnSpPr>
        <p:spPr>
          <a:xfrm flipH="1">
            <a:off x="8130344" y="1391754"/>
            <a:ext cx="727777"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1" name="Oval 30"/>
          <p:cNvSpPr/>
          <p:nvPr/>
        </p:nvSpPr>
        <p:spPr>
          <a:xfrm>
            <a:off x="72260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solidFill>
                  <a:prstClr val="white"/>
                </a:solidFill>
                <a:latin typeface="Arial" pitchFamily="34" charset="0"/>
                <a:cs typeface="Arial" pitchFamily="34" charset="0"/>
              </a:rPr>
              <a:t>i</a:t>
            </a:r>
            <a:r>
              <a:rPr lang="en-US" sz="2000" b="1" baseline="-25000" dirty="0" smtClean="0">
                <a:solidFill>
                  <a:prstClr val="white"/>
                </a:solidFill>
                <a:latin typeface="Arial" pitchFamily="34" charset="0"/>
                <a:cs typeface="Arial" pitchFamily="34" charset="0"/>
              </a:rPr>
              <a:t>1</a:t>
            </a:r>
            <a:endParaRPr lang="en-US" sz="2000" b="1" baseline="-25000" dirty="0">
              <a:solidFill>
                <a:prstClr val="white"/>
              </a:solidFill>
              <a:latin typeface="Arial" pitchFamily="34" charset="0"/>
              <a:cs typeface="Arial" pitchFamily="34" charset="0"/>
            </a:endParaRPr>
          </a:p>
        </p:txBody>
      </p:sp>
      <p:sp>
        <p:nvSpPr>
          <p:cNvPr id="32" name="Oval 31"/>
          <p:cNvSpPr/>
          <p:nvPr/>
        </p:nvSpPr>
        <p:spPr>
          <a:xfrm>
            <a:off x="79372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solidFill>
                  <a:prstClr val="white"/>
                </a:solidFill>
                <a:latin typeface="Arial" pitchFamily="34" charset="0"/>
                <a:cs typeface="Arial" pitchFamily="34" charset="0"/>
              </a:rPr>
              <a:t>i</a:t>
            </a:r>
            <a:r>
              <a:rPr lang="en-US" sz="2000" b="1" baseline="-25000" dirty="0">
                <a:solidFill>
                  <a:prstClr val="white"/>
                </a:solidFill>
                <a:latin typeface="Arial" pitchFamily="34" charset="0"/>
                <a:cs typeface="Arial" pitchFamily="34" charset="0"/>
              </a:rPr>
              <a:t>2</a:t>
            </a:r>
          </a:p>
        </p:txBody>
      </p:sp>
      <p:sp>
        <p:nvSpPr>
          <p:cNvPr id="33" name="Oval 32"/>
          <p:cNvSpPr/>
          <p:nvPr/>
        </p:nvSpPr>
        <p:spPr>
          <a:xfrm>
            <a:off x="86484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solidFill>
                  <a:prstClr val="white"/>
                </a:solidFill>
                <a:latin typeface="Arial" pitchFamily="34" charset="0"/>
                <a:cs typeface="Arial" pitchFamily="34" charset="0"/>
              </a:rPr>
              <a:t>i</a:t>
            </a:r>
            <a:r>
              <a:rPr lang="en-US" sz="2000" b="1" baseline="-25000" dirty="0" smtClean="0">
                <a:solidFill>
                  <a:prstClr val="white"/>
                </a:solidFill>
                <a:latin typeface="Arial" pitchFamily="34" charset="0"/>
                <a:cs typeface="Arial" pitchFamily="34" charset="0"/>
              </a:rPr>
              <a:t>3</a:t>
            </a:r>
            <a:endParaRPr lang="en-US" sz="2000" b="1" baseline="-25000"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89050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smtClean="0"/>
              <a:t>Existence and Uniqueness</a:t>
            </a:r>
            <a:endParaRPr lang="en-US" dirty="0"/>
          </a:p>
        </p:txBody>
      </p:sp>
      <p:sp>
        <p:nvSpPr>
          <p:cNvPr id="61442" name="Rectangle 3"/>
          <p:cNvSpPr>
            <a:spLocks noGrp="1" noChangeArrowheads="1"/>
          </p:cNvSpPr>
          <p:nvPr>
            <p:ph idx="1"/>
          </p:nvPr>
        </p:nvSpPr>
        <p:spPr>
          <a:xfrm>
            <a:off x="457200" y="1295401"/>
            <a:ext cx="8229600" cy="1295400"/>
          </a:xfrm>
        </p:spPr>
        <p:txBody>
          <a:bodyPr/>
          <a:lstStyle/>
          <a:p>
            <a:r>
              <a:rPr lang="en-US" b="1" dirty="0" smtClean="0">
                <a:solidFill>
                  <a:srgbClr val="0000FF"/>
                </a:solidFill>
              </a:rPr>
              <a:t>A central result from the theory of random walks (a.k.a. Markov processes):</a:t>
            </a:r>
          </a:p>
          <a:p>
            <a:endParaRPr lang="en-US" dirty="0" smtClean="0"/>
          </a:p>
        </p:txBody>
      </p:sp>
      <p:sp>
        <p:nvSpPr>
          <p:cNvPr id="10" name="Rounded Rectangle 9"/>
          <p:cNvSpPr/>
          <p:nvPr/>
        </p:nvSpPr>
        <p:spPr>
          <a:xfrm>
            <a:off x="533400" y="2743200"/>
            <a:ext cx="8229600" cy="3048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solidFill>
                  <a:prstClr val="white"/>
                </a:solidFill>
                <a:latin typeface="Calibri" pitchFamily="34" charset="0"/>
              </a:rPr>
              <a:t>For graphs that satisfy </a:t>
            </a:r>
            <a:r>
              <a:rPr lang="en-US" sz="3200" b="1" dirty="0">
                <a:solidFill>
                  <a:prstClr val="white"/>
                </a:solidFill>
                <a:latin typeface="Calibri" pitchFamily="34" charset="0"/>
              </a:rPr>
              <a:t>certain conditions</a:t>
            </a:r>
            <a:r>
              <a:rPr lang="en-US" sz="3200" dirty="0">
                <a:solidFill>
                  <a:prstClr val="white"/>
                </a:solidFill>
                <a:latin typeface="Calibri" pitchFamily="34" charset="0"/>
              </a:rPr>
              <a:t>, </a:t>
            </a:r>
            <a:r>
              <a:rPr lang="en-US" sz="3200" dirty="0" smtClean="0">
                <a:solidFill>
                  <a:prstClr val="white"/>
                </a:solidFill>
                <a:latin typeface="Calibri" pitchFamily="34" charset="0"/>
              </a:rPr>
              <a:t/>
            </a:r>
            <a:br>
              <a:rPr lang="en-US" sz="3200" dirty="0" smtClean="0">
                <a:solidFill>
                  <a:prstClr val="white"/>
                </a:solidFill>
                <a:latin typeface="Calibri" pitchFamily="34" charset="0"/>
              </a:rPr>
            </a:br>
            <a:r>
              <a:rPr lang="en-US" sz="3200" dirty="0" smtClean="0">
                <a:solidFill>
                  <a:prstClr val="white"/>
                </a:solidFill>
                <a:latin typeface="Calibri" pitchFamily="34" charset="0"/>
              </a:rPr>
              <a:t>the </a:t>
            </a:r>
            <a:r>
              <a:rPr lang="en-US" sz="3200" b="1" dirty="0">
                <a:solidFill>
                  <a:prstClr val="white"/>
                </a:solidFill>
                <a:latin typeface="Calibri" pitchFamily="34" charset="0"/>
              </a:rPr>
              <a:t>stationary distribution is unique</a:t>
            </a:r>
            <a:r>
              <a:rPr lang="en-US" sz="3200" dirty="0">
                <a:solidFill>
                  <a:prstClr val="white"/>
                </a:solidFill>
                <a:latin typeface="Calibri" pitchFamily="34" charset="0"/>
              </a:rPr>
              <a:t> and eventually will be reached no matter what the initial probability distribution at time </a:t>
            </a:r>
            <a:r>
              <a:rPr lang="en-US" sz="3200" b="1" dirty="0">
                <a:solidFill>
                  <a:prstClr val="white"/>
                </a:solidFill>
                <a:latin typeface="Calibri" pitchFamily="34" charset="0"/>
              </a:rPr>
              <a:t>t = </a:t>
            </a:r>
            <a:r>
              <a:rPr lang="en-US" sz="3200" b="1" dirty="0" smtClean="0">
                <a:solidFill>
                  <a:prstClr val="white"/>
                </a:solidFill>
                <a:latin typeface="Calibri" pitchFamily="34" charset="0"/>
              </a:rPr>
              <a:t>0</a:t>
            </a:r>
            <a:endParaRPr lang="en-US" sz="3200" b="1" dirty="0">
              <a:solidFill>
                <a:prstClr val="white"/>
              </a:solidFill>
              <a:latin typeface="Calibri" pitchFamily="34" charset="0"/>
            </a:endParaRPr>
          </a:p>
        </p:txBody>
      </p:sp>
    </p:spTree>
    <p:extLst>
      <p:ext uri="{BB962C8B-B14F-4D97-AF65-F5344CB8AC3E}">
        <p14:creationId xmlns:p14="http://schemas.microsoft.com/office/powerpoint/2010/main" val="29781541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smtClean="0"/>
              <a:t>PageRank</a:t>
            </a:r>
            <a:r>
              <a:rPr lang="en-US" sz="4800" dirty="0"/>
              <a:t>: </a:t>
            </a:r>
            <a:r>
              <a:rPr lang="en-US" sz="4800" dirty="0" smtClean="0"/>
              <a:t/>
            </a:r>
            <a:br>
              <a:rPr lang="en-US" sz="4800" dirty="0" smtClean="0"/>
            </a:br>
            <a:r>
              <a:rPr lang="en-US" sz="4800" dirty="0" smtClean="0"/>
              <a:t>The Google Formulation</a:t>
            </a:r>
            <a:endParaRPr lang="en-US" sz="4800" dirty="0"/>
          </a:p>
        </p:txBody>
      </p:sp>
    </p:spTree>
    <p:extLst>
      <p:ext uri="{BB962C8B-B14F-4D97-AF65-F5344CB8AC3E}">
        <p14:creationId xmlns:p14="http://schemas.microsoft.com/office/powerpoint/2010/main" val="1750050505"/>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 Three Questions</a:t>
            </a:r>
            <a:endParaRPr lang="en-US" dirty="0"/>
          </a:p>
        </p:txBody>
      </p:sp>
      <p:sp>
        <p:nvSpPr>
          <p:cNvPr id="3" name="Content Placeholder 2"/>
          <p:cNvSpPr>
            <a:spLocks noGrp="1"/>
          </p:cNvSpPr>
          <p:nvPr>
            <p:ph idx="1"/>
          </p:nvPr>
        </p:nvSpPr>
        <p:spPr/>
        <p:txBody>
          <a:bodyPr/>
          <a:lstStyle/>
          <a:p>
            <a:endParaRPr lang="en-US" b="1" dirty="0" smtClean="0"/>
          </a:p>
          <a:p>
            <a:endParaRPr lang="en-US" b="1" dirty="0"/>
          </a:p>
          <a:p>
            <a:endParaRPr lang="en-US" b="1" dirty="0" smtClean="0"/>
          </a:p>
          <a:p>
            <a:endParaRPr lang="en-US" b="1" dirty="0" smtClean="0"/>
          </a:p>
          <a:p>
            <a:r>
              <a:rPr lang="en-US" sz="3600" b="1" dirty="0" smtClean="0">
                <a:solidFill>
                  <a:srgbClr val="D60093"/>
                </a:solidFill>
              </a:rPr>
              <a:t>Does this converge?</a:t>
            </a:r>
          </a:p>
          <a:p>
            <a:pPr lvl="8"/>
            <a:endParaRPr lang="en-US" sz="2000" b="1" dirty="0">
              <a:solidFill>
                <a:srgbClr val="D60093"/>
              </a:solidFill>
            </a:endParaRPr>
          </a:p>
          <a:p>
            <a:r>
              <a:rPr lang="en-US" sz="3600" b="1" dirty="0" smtClean="0">
                <a:solidFill>
                  <a:srgbClr val="D60093"/>
                </a:solidFill>
              </a:rPr>
              <a:t>Does it converge to what we want?</a:t>
            </a:r>
          </a:p>
          <a:p>
            <a:pPr lvl="8"/>
            <a:endParaRPr lang="en-US" sz="2000" b="1" dirty="0">
              <a:solidFill>
                <a:srgbClr val="D60093"/>
              </a:solidFill>
            </a:endParaRPr>
          </a:p>
          <a:p>
            <a:r>
              <a:rPr lang="en-US" sz="3600" b="1" dirty="0" smtClean="0">
                <a:solidFill>
                  <a:srgbClr val="D60093"/>
                </a:solidFill>
              </a:rPr>
              <a:t>Are results reasonable?</a:t>
            </a:r>
            <a:endParaRPr lang="en-US" sz="3600" b="1" dirty="0">
              <a:solidFill>
                <a:srgbClr val="D60093"/>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818067050"/>
              </p:ext>
            </p:extLst>
          </p:nvPr>
        </p:nvGraphicFramePr>
        <p:xfrm>
          <a:off x="762000" y="1371600"/>
          <a:ext cx="3314700" cy="1752600"/>
        </p:xfrm>
        <a:graphic>
          <a:graphicData uri="http://schemas.openxmlformats.org/presentationml/2006/ole">
            <mc:AlternateContent xmlns:mc="http://schemas.openxmlformats.org/markup-compatibility/2006">
              <mc:Choice xmlns:v="urn:schemas-microsoft-com:vml" Requires="v">
                <p:oleObj spid="_x0000_s10246"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33147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151074511"/>
              </p:ext>
            </p:extLst>
          </p:nvPr>
        </p:nvGraphicFramePr>
        <p:xfrm>
          <a:off x="6096000" y="1905000"/>
          <a:ext cx="2337749" cy="844550"/>
        </p:xfrm>
        <a:graphic>
          <a:graphicData uri="http://schemas.openxmlformats.org/presentationml/2006/ole">
            <mc:AlternateContent xmlns:mc="http://schemas.openxmlformats.org/markup-compatibility/2006">
              <mc:Choice xmlns:v="urn:schemas-microsoft-com:vml" Requires="v">
                <p:oleObj spid="_x0000_s10247" name="Equation" r:id="rId5" imgW="457200" imgH="164880" progId="Equation.3">
                  <p:embed/>
                </p:oleObj>
              </mc:Choice>
              <mc:Fallback>
                <p:oleObj name="Equation" r:id="rId5" imgW="457200" imgH="164880" progId="Equation.3">
                  <p:embed/>
                  <p:pic>
                    <p:nvPicPr>
                      <p:cNvPr id="0" name=""/>
                      <p:cNvPicPr>
                        <a:picLocks noChangeAspect="1" noChangeArrowheads="1"/>
                      </p:cNvPicPr>
                      <p:nvPr/>
                    </p:nvPicPr>
                    <p:blipFill>
                      <a:blip r:embed="rId6"/>
                      <a:srcRect/>
                      <a:stretch>
                        <a:fillRect/>
                      </a:stretch>
                    </p:blipFill>
                    <p:spPr bwMode="auto">
                      <a:xfrm>
                        <a:off x="6096000" y="1905000"/>
                        <a:ext cx="2337749" cy="844550"/>
                      </a:xfrm>
                      <a:prstGeom prst="rect">
                        <a:avLst/>
                      </a:prstGeom>
                      <a:noFill/>
                      <a:ln>
                        <a:noFill/>
                      </a:ln>
                    </p:spPr>
                  </p:pic>
                </p:oleObj>
              </mc:Fallback>
            </mc:AlternateContent>
          </a:graphicData>
        </a:graphic>
      </p:graphicFrame>
      <p:sp>
        <p:nvSpPr>
          <p:cNvPr id="9" name="TextBox 8"/>
          <p:cNvSpPr txBox="1"/>
          <p:nvPr/>
        </p:nvSpPr>
        <p:spPr>
          <a:xfrm>
            <a:off x="4285692" y="2057400"/>
            <a:ext cx="1582484" cy="646331"/>
          </a:xfrm>
          <a:prstGeom prst="rect">
            <a:avLst/>
          </a:prstGeom>
          <a:noFill/>
        </p:spPr>
        <p:txBody>
          <a:bodyPr wrap="none" rtlCol="0">
            <a:spAutoFit/>
          </a:bodyPr>
          <a:lstStyle/>
          <a:p>
            <a:pPr algn="ctr"/>
            <a:r>
              <a:rPr lang="en-US" b="1" dirty="0">
                <a:solidFill>
                  <a:srgbClr val="008000"/>
                </a:solidFill>
                <a:latin typeface="Arial" pitchFamily="34" charset="0"/>
                <a:cs typeface="Arial" pitchFamily="34" charset="0"/>
              </a:rPr>
              <a:t>o</a:t>
            </a:r>
            <a:r>
              <a:rPr lang="en-US" b="1" dirty="0" smtClean="0">
                <a:solidFill>
                  <a:srgbClr val="008000"/>
                </a:solidFill>
                <a:latin typeface="Arial" pitchFamily="34" charset="0"/>
                <a:cs typeface="Arial" pitchFamily="34" charset="0"/>
              </a:rPr>
              <a:t>r</a:t>
            </a:r>
          </a:p>
          <a:p>
            <a:pPr algn="ctr"/>
            <a:r>
              <a:rPr lang="en-US" b="1" dirty="0" smtClean="0">
                <a:solidFill>
                  <a:srgbClr val="008000"/>
                </a:solidFill>
                <a:latin typeface="Arial" pitchFamily="34" charset="0"/>
                <a:cs typeface="Arial" pitchFamily="34" charset="0"/>
              </a:rPr>
              <a:t> equivalently</a:t>
            </a:r>
          </a:p>
        </p:txBody>
      </p:sp>
    </p:spTree>
    <p:extLst>
      <p:ext uri="{BB962C8B-B14F-4D97-AF65-F5344CB8AC3E}">
        <p14:creationId xmlns:p14="http://schemas.microsoft.com/office/powerpoint/2010/main" val="182738797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a:t>
            </a:r>
            <a:r>
              <a:rPr lang="en-US" dirty="0" smtClean="0"/>
              <a:t>this converge?</a:t>
            </a:r>
            <a:endParaRPr lang="en-US" dirty="0"/>
          </a:p>
        </p:txBody>
      </p:sp>
      <p:sp>
        <p:nvSpPr>
          <p:cNvPr id="3" name="Content Placeholder 2"/>
          <p:cNvSpPr>
            <a:spLocks noGrp="1"/>
          </p:cNvSpPr>
          <p:nvPr>
            <p:ph idx="1"/>
          </p:nvPr>
        </p:nvSpPr>
        <p:spPr/>
        <p:txBody>
          <a:bodyPr/>
          <a:lstStyle/>
          <a:p>
            <a:endParaRPr lang="en-US" b="1" dirty="0" smtClean="0">
              <a:solidFill>
                <a:schemeClr val="accent3"/>
              </a:solidFill>
            </a:endParaRPr>
          </a:p>
          <a:p>
            <a:endParaRPr lang="en-US" b="1" dirty="0">
              <a:solidFill>
                <a:schemeClr val="accent3"/>
              </a:solidFill>
            </a:endParaRPr>
          </a:p>
          <a:p>
            <a:endParaRPr lang="en-US" b="1" dirty="0" smtClean="0">
              <a:solidFill>
                <a:schemeClr val="accent3"/>
              </a:solidFill>
            </a:endParaRPr>
          </a:p>
          <a:p>
            <a:endParaRPr lang="en-US" b="1" dirty="0">
              <a:solidFill>
                <a:schemeClr val="accent3"/>
              </a:solidFill>
            </a:endParaRPr>
          </a:p>
          <a:p>
            <a:r>
              <a:rPr lang="en-US" b="1" dirty="0" smtClean="0">
                <a:solidFill>
                  <a:srgbClr val="D60093"/>
                </a:solidFill>
              </a:rPr>
              <a:t>Example</a:t>
            </a:r>
            <a:r>
              <a:rPr lang="en-US" b="1" dirty="0">
                <a:solidFill>
                  <a:srgbClr val="D60093"/>
                </a:solidFill>
              </a:rPr>
              <a:t>:</a:t>
            </a:r>
          </a:p>
          <a:p>
            <a:pPr>
              <a:buNone/>
            </a:pPr>
            <a:r>
              <a:rPr lang="en-US" dirty="0" smtClean="0"/>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1	0	1	0	</a:t>
            </a: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b</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0	1</a:t>
            </a:r>
            <a:endParaRPr lang="en-US" dirty="0"/>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smtClean="0">
                <a:solidFill>
                  <a:prstClr val="black"/>
                </a:solidFill>
                <a:latin typeface="Arial" pitchFamily="34" charset="0"/>
                <a:cs typeface="Arial" pitchFamily="34" charset="0"/>
              </a:rPr>
              <a:t>=</a:t>
            </a:r>
          </a:p>
        </p:txBody>
      </p:sp>
      <p:cxnSp>
        <p:nvCxnSpPr>
          <p:cNvPr id="9" name="Straight Arrow Connector 8"/>
          <p:cNvCxnSpPr/>
          <p:nvPr/>
        </p:nvCxnSpPr>
        <p:spPr>
          <a:xfrm>
            <a:off x="3432387" y="24500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584787" y="26786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prstClr val="white"/>
                </a:solidFill>
                <a:latin typeface="Arial" pitchFamily="34" charset="0"/>
                <a:cs typeface="Arial" pitchFamily="34" charset="0"/>
              </a:rPr>
              <a:t>b</a:t>
            </a:r>
            <a:endParaRPr lang="en-US" sz="3200" b="1" dirty="0">
              <a:solidFill>
                <a:prstClr val="white"/>
              </a:solidFill>
              <a:latin typeface="Arial" pitchFamily="34" charset="0"/>
              <a:cs typeface="Arial" pitchFamily="34" charset="0"/>
            </a:endParaRP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prstClr val="white"/>
                </a:solidFill>
                <a:latin typeface="Arial" pitchFamily="34" charset="0"/>
                <a:cs typeface="Arial" pitchFamily="34" charset="0"/>
              </a:rPr>
              <a:t>a</a:t>
            </a:r>
            <a:endParaRPr lang="en-US" sz="3200" b="1" dirty="0">
              <a:solidFill>
                <a:prstClr val="white"/>
              </a:solidFill>
              <a:latin typeface="Arial" pitchFamily="34" charset="0"/>
              <a:cs typeface="Arial" pitchFamily="34" charset="0"/>
            </a:endParaRPr>
          </a:p>
        </p:txBody>
      </p:sp>
      <p:sp>
        <p:nvSpPr>
          <p:cNvPr id="17" name="TextBox 16"/>
          <p:cNvSpPr txBox="1"/>
          <p:nvPr/>
        </p:nvSpPr>
        <p:spPr>
          <a:xfrm>
            <a:off x="3124200" y="48006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aphicFrame>
        <p:nvGraphicFramePr>
          <p:cNvPr id="7" name="Object 6"/>
          <p:cNvGraphicFramePr>
            <a:graphicFrameLocks noChangeAspect="1"/>
          </p:cNvGraphicFramePr>
          <p:nvPr>
            <p:extLst>
              <p:ext uri="{D42A27DB-BD31-4B8C-83A1-F6EECF244321}">
                <p14:modId xmlns:p14="http://schemas.microsoft.com/office/powerpoint/2010/main" val="3007698138"/>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11268"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471636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Does </a:t>
            </a:r>
            <a:r>
              <a:rPr lang="en-US" dirty="0" smtClean="0"/>
              <a:t>it converge to what we want?</a:t>
            </a:r>
            <a:endParaRPr lang="en-US" dirty="0"/>
          </a:p>
        </p:txBody>
      </p:sp>
      <p:sp>
        <p:nvSpPr>
          <p:cNvPr id="3" name="Content Placeholder 2"/>
          <p:cNvSpPr>
            <a:spLocks noGrp="1"/>
          </p:cNvSpPr>
          <p:nvPr>
            <p:ph idx="1"/>
          </p:nvPr>
        </p:nvSpPr>
        <p:spPr/>
        <p:txBody>
          <a:bodyPr/>
          <a:lstStyle/>
          <a:p>
            <a:endParaRPr lang="en-US" b="1" dirty="0" smtClean="0">
              <a:solidFill>
                <a:schemeClr val="accent3"/>
              </a:solidFill>
            </a:endParaRPr>
          </a:p>
          <a:p>
            <a:endParaRPr lang="en-US" b="1" dirty="0">
              <a:solidFill>
                <a:schemeClr val="accent3"/>
              </a:solidFill>
            </a:endParaRPr>
          </a:p>
          <a:p>
            <a:endParaRPr lang="en-US" b="1" dirty="0" smtClean="0">
              <a:solidFill>
                <a:schemeClr val="accent3"/>
              </a:solidFill>
            </a:endParaRPr>
          </a:p>
          <a:p>
            <a:endParaRPr lang="en-US" b="1" dirty="0">
              <a:solidFill>
                <a:schemeClr val="accent3"/>
              </a:solidFill>
            </a:endParaRPr>
          </a:p>
          <a:p>
            <a:r>
              <a:rPr lang="en-US" b="1" dirty="0" smtClean="0">
                <a:solidFill>
                  <a:srgbClr val="D60093"/>
                </a:solidFill>
              </a:rPr>
              <a:t>Example</a:t>
            </a:r>
            <a:r>
              <a:rPr lang="en-US" b="1" dirty="0">
                <a:solidFill>
                  <a:srgbClr val="D60093"/>
                </a:solidFill>
              </a:rPr>
              <a:t>:</a:t>
            </a:r>
          </a:p>
          <a:p>
            <a:pPr>
              <a:buNone/>
            </a:pPr>
            <a:r>
              <a:rPr lang="en-US" dirty="0" smtClean="0"/>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1	0	0	0	</a:t>
            </a: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b</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0</a:t>
            </a:r>
            <a:endParaRPr lang="en-US" dirty="0"/>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smtClean="0">
                <a:solidFill>
                  <a:prstClr val="black"/>
                </a:solidFill>
                <a:latin typeface="Arial" pitchFamily="34" charset="0"/>
                <a:cs typeface="Arial" pitchFamily="34" charset="0"/>
              </a:rPr>
              <a:t>=</a:t>
            </a:r>
          </a:p>
        </p:txBody>
      </p:sp>
      <p:cxnSp>
        <p:nvCxnSpPr>
          <p:cNvPr id="9" name="Straight Arrow Connector 8"/>
          <p:cNvCxnSpPr/>
          <p:nvPr/>
        </p:nvCxnSpPr>
        <p:spPr>
          <a:xfrm>
            <a:off x="3432387" y="261259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prstClr val="white"/>
                </a:solidFill>
                <a:latin typeface="Arial" pitchFamily="34" charset="0"/>
                <a:cs typeface="Arial" pitchFamily="34" charset="0"/>
              </a:rPr>
              <a:t>b</a:t>
            </a:r>
            <a:endParaRPr lang="en-US" sz="3200" b="1" dirty="0">
              <a:solidFill>
                <a:prstClr val="white"/>
              </a:solidFill>
              <a:latin typeface="Arial" pitchFamily="34" charset="0"/>
              <a:cs typeface="Arial" pitchFamily="34" charset="0"/>
            </a:endParaRP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prstClr val="white"/>
                </a:solidFill>
                <a:latin typeface="Arial" pitchFamily="34" charset="0"/>
                <a:cs typeface="Arial" pitchFamily="34" charset="0"/>
              </a:rPr>
              <a:t>a</a:t>
            </a:r>
            <a:endParaRPr lang="en-US" sz="3200" b="1" dirty="0">
              <a:solidFill>
                <a:prstClr val="white"/>
              </a:solidFill>
              <a:latin typeface="Arial" pitchFamily="34" charset="0"/>
              <a:cs typeface="Arial" pitchFamily="34" charset="0"/>
            </a:endParaRPr>
          </a:p>
        </p:txBody>
      </p:sp>
      <p:sp>
        <p:nvSpPr>
          <p:cNvPr id="13" name="TextBox 12"/>
          <p:cNvSpPr txBox="1"/>
          <p:nvPr/>
        </p:nvSpPr>
        <p:spPr>
          <a:xfrm>
            <a:off x="3200400" y="4812268"/>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aphicFrame>
        <p:nvGraphicFramePr>
          <p:cNvPr id="10" name="Object 9"/>
          <p:cNvGraphicFramePr>
            <a:graphicFrameLocks noChangeAspect="1"/>
          </p:cNvGraphicFramePr>
          <p:nvPr>
            <p:extLst>
              <p:ext uri="{D42A27DB-BD31-4B8C-83A1-F6EECF244321}">
                <p14:modId xmlns:p14="http://schemas.microsoft.com/office/powerpoint/2010/main" val="4164767454"/>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12292"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1883059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quote}&#10;\textit{average precision query 1} $= (1.0 + 0.67 + 0.5 + 0.44 + 0.5)/5 = 0.62$\\&#10;\textit{average precision query 2} $=(0.5 + 0.4 + 0.43)/3 = 0.44$\\ \\&#10;\textit{mean average precision} $= (0.62 + 0.44)/2 = 0.53$&#10;\end{quote}&#10;\end{document}&#10;"/>
  <p:tag name="FILENAME" val="TP_tmp"/>
  <p:tag name="FORMAT" val="pngmono"/>
  <p:tag name="RES" val="1200"/>
  <p:tag name="BLEND" val="0"/>
  <p:tag name="TRANSPARENT" val="0"/>
  <p:tag name="TBUG" val="0"/>
  <p:tag name="ALLOWFS" val="0"/>
  <p:tag name="ORIGWIDTH" val="294"/>
  <p:tag name="PICTUREFILESIZE" val="34202"/>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DCG_p = rel_1 + \sum^p_{i=2} \frac{rel_i}{\log_2 i}  template TPT1  env TPENV1  fore 0  back 16777215  eqnno 2"/>
  <p:tag name="FILENAME" val="TP_tmp"/>
  <p:tag name="ORIGWIDTH" val="117"/>
  <p:tag name="PICTUREFILESIZE" val="5766"/>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DCG_p = \sum^p_{i=1} \frac{2^{rel_i}-1}{log(1+i)}  template TPT1  env TPENV1  fore 0  back 16777215  eqnno 3"/>
  <p:tag name="FILENAME" val="TP_tmp"/>
  <p:tag name="ORIGWIDTH" val="99"/>
  <p:tag name="PICTUREFILESIZE" val="5251"/>
</p:tagLst>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IR-slides">
  <a:themeElements>
    <a:clrScheme name="IIR Book">
      <a:dk1>
        <a:sysClr val="windowText" lastClr="000000"/>
      </a:dk1>
      <a:lt1>
        <a:sysClr val="window" lastClr="FFFFFF"/>
      </a:lt1>
      <a:dk2>
        <a:srgbClr val="1F497D"/>
      </a:dk2>
      <a:lt2>
        <a:srgbClr val="EEECE1"/>
      </a:lt2>
      <a:accent1>
        <a:srgbClr val="437085"/>
      </a:accent1>
      <a:accent2>
        <a:srgbClr val="C0504D"/>
      </a:accent2>
      <a:accent3>
        <a:srgbClr val="357E69"/>
      </a:accent3>
      <a:accent4>
        <a:srgbClr val="918BA3"/>
      </a:accent4>
      <a:accent5>
        <a:srgbClr val="139CB7"/>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3137</Words>
  <Application>Microsoft Office PowerPoint</Application>
  <PresentationFormat>全屏显示(4:3)</PresentationFormat>
  <Paragraphs>859</Paragraphs>
  <Slides>108</Slides>
  <Notes>25</Notes>
  <HiddenSlides>1</HiddenSlides>
  <MMClips>0</MMClips>
  <ScaleCrop>false</ScaleCrop>
  <HeadingPairs>
    <vt:vector size="6" baseType="variant">
      <vt:variant>
        <vt:lpstr>主题</vt:lpstr>
      </vt:variant>
      <vt:variant>
        <vt:i4>4</vt:i4>
      </vt:variant>
      <vt:variant>
        <vt:lpstr>嵌入 OLE 服务器</vt:lpstr>
      </vt:variant>
      <vt:variant>
        <vt:i4>2</vt:i4>
      </vt:variant>
      <vt:variant>
        <vt:lpstr>幻灯片标题</vt:lpstr>
      </vt:variant>
      <vt:variant>
        <vt:i4>108</vt:i4>
      </vt:variant>
    </vt:vector>
  </HeadingPairs>
  <TitlesOfParts>
    <vt:vector size="114" baseType="lpstr">
      <vt:lpstr>Office 主题​​</vt:lpstr>
      <vt:lpstr>IIR-slides</vt:lpstr>
      <vt:lpstr>Module</vt:lpstr>
      <vt:lpstr>1_Module</vt:lpstr>
      <vt:lpstr>Worksheet</vt:lpstr>
      <vt:lpstr>Equation</vt:lpstr>
      <vt:lpstr>Boolean retrieval</vt:lpstr>
      <vt:lpstr>Term-document incidence matrices</vt:lpstr>
      <vt:lpstr>Inverted index</vt:lpstr>
      <vt:lpstr>Inverted index</vt:lpstr>
      <vt:lpstr>Query processing: AND</vt:lpstr>
      <vt:lpstr>Intersecting two postings lists (a “merge” algorithm)</vt:lpstr>
      <vt:lpstr>Tolerant retrieval</vt:lpstr>
      <vt:lpstr>Wild-card queries: *</vt:lpstr>
      <vt:lpstr>Permuterm index</vt:lpstr>
      <vt:lpstr>MapReduce</vt:lpstr>
      <vt:lpstr>PowerPoint 演示文稿</vt:lpstr>
      <vt:lpstr>PowerPoint 演示文稿</vt:lpstr>
      <vt:lpstr>PowerPoint 演示文稿</vt:lpstr>
      <vt:lpstr>PowerPoint 演示文稿</vt:lpstr>
      <vt:lpstr>MapReduce</vt:lpstr>
      <vt:lpstr>Example: Host size</vt:lpstr>
      <vt:lpstr>Example: Language Model</vt:lpstr>
      <vt:lpstr>Schema for index construction in MapReduce</vt:lpstr>
      <vt:lpstr>Example for index construction</vt:lpstr>
      <vt:lpstr>Scoring, term weighting and the vector space model</vt:lpstr>
      <vt:lpstr>Bag-of-Words representation</vt:lpstr>
      <vt:lpstr>How to assign weights?</vt:lpstr>
      <vt:lpstr>Term frequency</vt:lpstr>
      <vt:lpstr>Inverse document frequency</vt:lpstr>
      <vt:lpstr>TF-IDF weighting </vt:lpstr>
      <vt:lpstr>Cosine similarity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Evaluation</vt:lpstr>
      <vt:lpstr>PowerPoint 演示文稿</vt:lpstr>
      <vt:lpstr>PowerPoint 演示文稿</vt:lpstr>
      <vt:lpstr>PowerPoint 演示文稿</vt:lpstr>
      <vt:lpstr>PowerPoint 演示文稿</vt:lpstr>
      <vt:lpstr>Precision@K</vt:lpstr>
      <vt:lpstr>MAP</vt:lpstr>
      <vt:lpstr>Summarize a Ranking: DCG</vt:lpstr>
      <vt:lpstr>Summarize a Ranking: DCG</vt:lpstr>
      <vt:lpstr>Summarize a Ranking: NDCG</vt:lpstr>
      <vt:lpstr>Mean Reciprocal Rank</vt:lpstr>
      <vt:lpstr>Probabilistic Models for Information Retrieval</vt:lpstr>
      <vt:lpstr>PowerPoint 演示文稿</vt:lpstr>
      <vt:lpstr>PowerPoint 演示文稿</vt:lpstr>
      <vt:lpstr>PowerPoint 演示文稿</vt:lpstr>
      <vt:lpstr>PowerPoint 演示文稿</vt:lpstr>
      <vt:lpstr>Language models for information retrieval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Feedback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Link Analysis</vt:lpstr>
      <vt:lpstr>Links as Votes</vt:lpstr>
      <vt:lpstr>Example: PageRank Scores</vt:lpstr>
      <vt:lpstr>Simple Recursive Formulation</vt:lpstr>
      <vt:lpstr>PageRank: The “Flow” Model</vt:lpstr>
      <vt:lpstr>Solving the Flow Equations</vt:lpstr>
      <vt:lpstr>Example: Flow Equations &amp; M</vt:lpstr>
      <vt:lpstr>PageRank: Matrix Formulation</vt:lpstr>
      <vt:lpstr>Example</vt:lpstr>
      <vt:lpstr>Eigenvector Formulation</vt:lpstr>
      <vt:lpstr>Power Iteration Method</vt:lpstr>
      <vt:lpstr>PageRank: How to solve?</vt:lpstr>
      <vt:lpstr>PageRank: How to solve?</vt:lpstr>
      <vt:lpstr>Random Walk Interpretation</vt:lpstr>
      <vt:lpstr>The Stationary Distribution</vt:lpstr>
      <vt:lpstr>Existence and Uniqueness</vt:lpstr>
      <vt:lpstr>PageRank:  The Google Formulation</vt:lpstr>
      <vt:lpstr>PageRank: Three Questions</vt:lpstr>
      <vt:lpstr>Does this converge?</vt:lpstr>
      <vt:lpstr>Does it converge to what we want?</vt:lpstr>
      <vt:lpstr>PageRank: Problems</vt:lpstr>
      <vt:lpstr>Problem: Spider Traps</vt:lpstr>
      <vt:lpstr>Solution: Teleports!</vt:lpstr>
      <vt:lpstr>Problem: Dead Ends</vt:lpstr>
      <vt:lpstr>Solution: Always Teleport!</vt:lpstr>
      <vt:lpstr>Why Teleports Solve the Problem?</vt:lpstr>
      <vt:lpstr>Solution: Random Teleports</vt:lpstr>
      <vt:lpstr>The Google Matrix</vt:lpstr>
      <vt:lpstr>Random Teleports ( = 0.8)</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44</cp:revision>
  <dcterms:created xsi:type="dcterms:W3CDTF">2018-12-26T06:11:17Z</dcterms:created>
  <dcterms:modified xsi:type="dcterms:W3CDTF">2018-12-26T07:14:13Z</dcterms:modified>
</cp:coreProperties>
</file>